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34"/>
  </p:notesMasterIdLst>
  <p:sldIdLst>
    <p:sldId id="256" r:id="rId2"/>
    <p:sldId id="283" r:id="rId3"/>
    <p:sldId id="259" r:id="rId4"/>
    <p:sldId id="260" r:id="rId5"/>
    <p:sldId id="307" r:id="rId6"/>
    <p:sldId id="324" r:id="rId7"/>
    <p:sldId id="333" r:id="rId8"/>
    <p:sldId id="274" r:id="rId9"/>
    <p:sldId id="309" r:id="rId10"/>
    <p:sldId id="308" r:id="rId11"/>
    <p:sldId id="310" r:id="rId12"/>
    <p:sldId id="311" r:id="rId13"/>
    <p:sldId id="268" r:id="rId14"/>
    <p:sldId id="322" r:id="rId15"/>
    <p:sldId id="328" r:id="rId16"/>
    <p:sldId id="323" r:id="rId17"/>
    <p:sldId id="326" r:id="rId18"/>
    <p:sldId id="327" r:id="rId19"/>
    <p:sldId id="329" r:id="rId20"/>
    <p:sldId id="284" r:id="rId21"/>
    <p:sldId id="314" r:id="rId22"/>
    <p:sldId id="316" r:id="rId23"/>
    <p:sldId id="315" r:id="rId24"/>
    <p:sldId id="318" r:id="rId25"/>
    <p:sldId id="317" r:id="rId26"/>
    <p:sldId id="319" r:id="rId27"/>
    <p:sldId id="320" r:id="rId28"/>
    <p:sldId id="321" r:id="rId29"/>
    <p:sldId id="331" r:id="rId30"/>
    <p:sldId id="332" r:id="rId31"/>
    <p:sldId id="334" r:id="rId32"/>
    <p:sldId id="275" r:id="rId33"/>
  </p:sldIdLst>
  <p:sldSz cx="9144000" cy="5143500" type="screen16x9"/>
  <p:notesSz cx="6858000" cy="9144000"/>
  <p:embeddedFontLst>
    <p:embeddedFont>
      <p:font typeface="Lato" panose="020F0502020204030203" pitchFamily="34" charset="0"/>
      <p:regular r:id="rId35"/>
      <p:bold r:id="rId36"/>
      <p:italic r:id="rId37"/>
      <p:boldItalic r:id="rId38"/>
    </p:embeddedFont>
    <p:embeddedFont>
      <p:font typeface="Lexend Deca" panose="020B0604020202020204" charset="0"/>
      <p:regular r:id="rId39"/>
    </p:embeddedFont>
    <p:embeddedFont>
      <p:font typeface="Palanquin SemiBold" panose="020B0004020203020204" pitchFamily="34" charset="0"/>
      <p:regular r:id="rId40"/>
      <p:bold r:id="rId41"/>
    </p:embeddedFont>
    <p:embeddedFont>
      <p:font typeface="Playfair Display" panose="000005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338E72-81A7-4EAE-9714-AC5E7474D596}">
  <a:tblStyle styleId="{3C338E72-81A7-4EAE-9714-AC5E7474D59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6" y="3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9a36df63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9a36df63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a5e0f777a9_0_3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a5e0f777a9_0_3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97b0c871f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97b0c871f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00e37ba4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00e37ba4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a5e0f777a9_0_5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a5e0f777a9_0_5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a5e0f777a9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a5e0f777a9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a5e0f777a9_0_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a5e0f777a9_0_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a5e0f777a9_0_5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a5e0f777a9_0_5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1098950" y="1393575"/>
            <a:ext cx="3258600" cy="1903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5200"/>
              <a:buNone/>
              <a:defRPr sz="5300">
                <a:solidFill>
                  <a:schemeClr val="dk1"/>
                </a:solidFill>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10" name="Google Shape;10;p2"/>
          <p:cNvSpPr txBox="1">
            <a:spLocks noGrp="1"/>
          </p:cNvSpPr>
          <p:nvPr>
            <p:ph type="subTitle" idx="1"/>
          </p:nvPr>
        </p:nvSpPr>
        <p:spPr>
          <a:xfrm>
            <a:off x="1098950" y="3273479"/>
            <a:ext cx="2274900" cy="746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None/>
              <a:defRPr sz="14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grpSp>
        <p:nvGrpSpPr>
          <p:cNvPr id="11" name="Google Shape;11;p2"/>
          <p:cNvGrpSpPr/>
          <p:nvPr/>
        </p:nvGrpSpPr>
        <p:grpSpPr>
          <a:xfrm>
            <a:off x="-33687" y="0"/>
            <a:ext cx="1499875" cy="1607950"/>
            <a:chOff x="-33687" y="113450"/>
            <a:chExt cx="1499875" cy="1607950"/>
          </a:xfrm>
        </p:grpSpPr>
        <p:sp>
          <p:nvSpPr>
            <p:cNvPr id="12" name="Google Shape;12;p2"/>
            <p:cNvSpPr/>
            <p:nvPr/>
          </p:nvSpPr>
          <p:spPr>
            <a:xfrm flipH="1">
              <a:off x="-33687" y="113450"/>
              <a:ext cx="1002000" cy="1607950"/>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344813" y="1374575"/>
              <a:ext cx="543025" cy="345825"/>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809088" y="420675"/>
              <a:ext cx="657100" cy="644925"/>
            </a:xfrm>
            <a:custGeom>
              <a:avLst/>
              <a:gdLst/>
              <a:ahLst/>
              <a:cxnLst/>
              <a:rect l="l" t="t" r="r" b="b"/>
              <a:pathLst>
                <a:path w="26284" h="25797" extrusionOk="0">
                  <a:moveTo>
                    <a:pt x="16555" y="0"/>
                  </a:moveTo>
                  <a:cubicBezTo>
                    <a:pt x="14261" y="0"/>
                    <a:pt x="11956" y="260"/>
                    <a:pt x="9728" y="802"/>
                  </a:cubicBezTo>
                  <a:cubicBezTo>
                    <a:pt x="6863" y="1510"/>
                    <a:pt x="4811" y="3349"/>
                    <a:pt x="3219" y="5861"/>
                  </a:cubicBezTo>
                  <a:cubicBezTo>
                    <a:pt x="2618" y="6851"/>
                    <a:pt x="2088" y="7948"/>
                    <a:pt x="1698" y="9080"/>
                  </a:cubicBezTo>
                  <a:cubicBezTo>
                    <a:pt x="0" y="14067"/>
                    <a:pt x="1026" y="20965"/>
                    <a:pt x="5837" y="24007"/>
                  </a:cubicBezTo>
                  <a:cubicBezTo>
                    <a:pt x="7927" y="25325"/>
                    <a:pt x="10601" y="25796"/>
                    <a:pt x="13221" y="25796"/>
                  </a:cubicBezTo>
                  <a:cubicBezTo>
                    <a:pt x="14681" y="25796"/>
                    <a:pt x="16124" y="25650"/>
                    <a:pt x="17440" y="25422"/>
                  </a:cubicBezTo>
                  <a:cubicBezTo>
                    <a:pt x="18253" y="25281"/>
                    <a:pt x="19102" y="25104"/>
                    <a:pt x="19881" y="24856"/>
                  </a:cubicBezTo>
                  <a:cubicBezTo>
                    <a:pt x="19668" y="18772"/>
                    <a:pt x="20871" y="12723"/>
                    <a:pt x="23383" y="7170"/>
                  </a:cubicBezTo>
                  <a:cubicBezTo>
                    <a:pt x="24196" y="5365"/>
                    <a:pt x="25151" y="3632"/>
                    <a:pt x="26283" y="2005"/>
                  </a:cubicBezTo>
                  <a:cubicBezTo>
                    <a:pt x="24798" y="1333"/>
                    <a:pt x="23241" y="838"/>
                    <a:pt x="21649" y="519"/>
                  </a:cubicBezTo>
                  <a:cubicBezTo>
                    <a:pt x="20376" y="236"/>
                    <a:pt x="19067" y="95"/>
                    <a:pt x="17758" y="24"/>
                  </a:cubicBezTo>
                  <a:cubicBezTo>
                    <a:pt x="17358" y="8"/>
                    <a:pt x="16957" y="0"/>
                    <a:pt x="16555"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10800000" flipH="1">
            <a:off x="7856046" y="-399025"/>
            <a:ext cx="1530279" cy="1554808"/>
            <a:chOff x="-4" y="3974850"/>
            <a:chExt cx="1530279" cy="1554808"/>
          </a:xfrm>
        </p:grpSpPr>
        <p:sp>
          <p:nvSpPr>
            <p:cNvPr id="16" name="Google Shape;16;p2"/>
            <p:cNvSpPr/>
            <p:nvPr/>
          </p:nvSpPr>
          <p:spPr>
            <a:xfrm flipH="1">
              <a:off x="-4" y="3974850"/>
              <a:ext cx="1530279" cy="1554808"/>
            </a:xfrm>
            <a:custGeom>
              <a:avLst/>
              <a:gdLst/>
              <a:ahLst/>
              <a:cxnLst/>
              <a:rect l="l" t="t" r="r" b="b"/>
              <a:pathLst>
                <a:path w="35374" h="35941" extrusionOk="0">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725339" y="4016162"/>
              <a:ext cx="647343" cy="633283"/>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85704" y="4647702"/>
              <a:ext cx="901365" cy="49476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ONE_COLUMN_TEXT_2_1">
    <p:spTree>
      <p:nvGrpSpPr>
        <p:cNvPr id="1" name="Shape 237"/>
        <p:cNvGrpSpPr/>
        <p:nvPr/>
      </p:nvGrpSpPr>
      <p:grpSpPr>
        <a:xfrm>
          <a:off x="0" y="0"/>
          <a:ext cx="0" cy="0"/>
          <a:chOff x="0" y="0"/>
          <a:chExt cx="0" cy="0"/>
        </a:xfrm>
      </p:grpSpPr>
      <p:sp>
        <p:nvSpPr>
          <p:cNvPr id="238" name="Google Shape;238;p22"/>
          <p:cNvSpPr txBox="1">
            <a:spLocks noGrp="1"/>
          </p:cNvSpPr>
          <p:nvPr>
            <p:ph type="title"/>
          </p:nvPr>
        </p:nvSpPr>
        <p:spPr>
          <a:xfrm>
            <a:off x="716050" y="539500"/>
            <a:ext cx="56811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239" name="Google Shape;239;p22"/>
          <p:cNvSpPr/>
          <p:nvPr/>
        </p:nvSpPr>
        <p:spPr>
          <a:xfrm rot="10800000">
            <a:off x="7632713" y="-54800"/>
            <a:ext cx="1590075" cy="630850"/>
          </a:xfrm>
          <a:custGeom>
            <a:avLst/>
            <a:gdLst/>
            <a:ahLst/>
            <a:cxnLst/>
            <a:rect l="l" t="t" r="r" b="b"/>
            <a:pathLst>
              <a:path w="63603" h="25234" extrusionOk="0">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rot="10800000">
            <a:off x="7713188" y="21315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116300" y="2161050"/>
            <a:ext cx="1200975" cy="2428325"/>
          </a:xfrm>
          <a:custGeom>
            <a:avLst/>
            <a:gdLst/>
            <a:ahLst/>
            <a:cxnLst/>
            <a:rect l="l" t="t" r="r" b="b"/>
            <a:pathLst>
              <a:path w="48039" h="97133" extrusionOk="0">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208250" y="4396575"/>
            <a:ext cx="884350" cy="898525"/>
          </a:xfrm>
          <a:custGeom>
            <a:avLst/>
            <a:gdLst/>
            <a:ahLst/>
            <a:cxnLst/>
            <a:rect l="l" t="t" r="r" b="b"/>
            <a:pathLst>
              <a:path w="35374" h="35941" extrusionOk="0">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117175" y="4420450"/>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105675" y="4785425"/>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4">
  <p:cSld name="CUSTOM_1">
    <p:spTree>
      <p:nvGrpSpPr>
        <p:cNvPr id="1" name="Shape 245"/>
        <p:cNvGrpSpPr/>
        <p:nvPr/>
      </p:nvGrpSpPr>
      <p:grpSpPr>
        <a:xfrm>
          <a:off x="0" y="0"/>
          <a:ext cx="0" cy="0"/>
          <a:chOff x="0" y="0"/>
          <a:chExt cx="0" cy="0"/>
        </a:xfrm>
      </p:grpSpPr>
      <p:sp>
        <p:nvSpPr>
          <p:cNvPr id="246" name="Google Shape;246;p23"/>
          <p:cNvSpPr txBox="1">
            <a:spLocks noGrp="1"/>
          </p:cNvSpPr>
          <p:nvPr>
            <p:ph type="title"/>
          </p:nvPr>
        </p:nvSpPr>
        <p:spPr>
          <a:xfrm>
            <a:off x="716250" y="540608"/>
            <a:ext cx="3871200" cy="544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47" name="Google Shape;247;p23"/>
          <p:cNvSpPr/>
          <p:nvPr/>
        </p:nvSpPr>
        <p:spPr>
          <a:xfrm rot="1217872" flipH="1">
            <a:off x="8321229" y="-28425"/>
            <a:ext cx="1493672" cy="754898"/>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rot="1217948" flipH="1">
            <a:off x="7082284" y="-477709"/>
            <a:ext cx="1422297" cy="742898"/>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rot="1217948" flipH="1">
            <a:off x="7839205" y="100054"/>
            <a:ext cx="2105396" cy="1064062"/>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rot="1217948" flipH="1">
            <a:off x="7869547" y="-199119"/>
            <a:ext cx="543519" cy="413876"/>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1_1_2">
    <p:spTree>
      <p:nvGrpSpPr>
        <p:cNvPr id="1" name="Shape 303"/>
        <p:cNvGrpSpPr/>
        <p:nvPr/>
      </p:nvGrpSpPr>
      <p:grpSpPr>
        <a:xfrm>
          <a:off x="0" y="0"/>
          <a:ext cx="0" cy="0"/>
          <a:chOff x="0" y="0"/>
          <a:chExt cx="0" cy="0"/>
        </a:xfrm>
      </p:grpSpPr>
      <p:sp>
        <p:nvSpPr>
          <p:cNvPr id="304" name="Google Shape;304;p28"/>
          <p:cNvSpPr txBox="1">
            <a:spLocks noGrp="1"/>
          </p:cNvSpPr>
          <p:nvPr>
            <p:ph type="title"/>
          </p:nvPr>
        </p:nvSpPr>
        <p:spPr>
          <a:xfrm>
            <a:off x="3453003" y="3905900"/>
            <a:ext cx="4752000" cy="694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8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05" name="Google Shape;305;p28"/>
          <p:cNvSpPr txBox="1">
            <a:spLocks noGrp="1"/>
          </p:cNvSpPr>
          <p:nvPr>
            <p:ph type="title" idx="2" hasCustomPrompt="1"/>
          </p:nvPr>
        </p:nvSpPr>
        <p:spPr>
          <a:xfrm>
            <a:off x="716250" y="543200"/>
            <a:ext cx="2959500" cy="1512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6" name="Google Shape;306;p28"/>
          <p:cNvSpPr/>
          <p:nvPr/>
        </p:nvSpPr>
        <p:spPr>
          <a:xfrm flipH="1">
            <a:off x="5782" y="4440953"/>
            <a:ext cx="778410" cy="545373"/>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flipH="1">
            <a:off x="48" y="3018125"/>
            <a:ext cx="1207278" cy="1713447"/>
          </a:xfrm>
          <a:custGeom>
            <a:avLst/>
            <a:gdLst/>
            <a:ahLst/>
            <a:cxnLst/>
            <a:rect l="l" t="t" r="r" b="b"/>
            <a:pathLst>
              <a:path w="44714" h="63461" extrusionOk="0">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flipH="1">
            <a:off x="583631" y="3293213"/>
            <a:ext cx="743094" cy="580716"/>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flipH="1">
            <a:off x="512936" y="3459406"/>
            <a:ext cx="595053" cy="520344"/>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8199150" y="-158428"/>
            <a:ext cx="1009050" cy="527050"/>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7044200" y="-51428"/>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8251325" y="-51428"/>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rot="-6359726">
            <a:off x="6196703" y="-628312"/>
            <a:ext cx="1197772" cy="1829997"/>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rot="-6359726">
            <a:off x="6479876" y="369269"/>
            <a:ext cx="482067" cy="650193"/>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CUSTOM_2_2">
    <p:spTree>
      <p:nvGrpSpPr>
        <p:cNvPr id="1" name="Shape 337"/>
        <p:cNvGrpSpPr/>
        <p:nvPr/>
      </p:nvGrpSpPr>
      <p:grpSpPr>
        <a:xfrm>
          <a:off x="0" y="0"/>
          <a:ext cx="0" cy="0"/>
          <a:chOff x="0" y="0"/>
          <a:chExt cx="0" cy="0"/>
        </a:xfrm>
      </p:grpSpPr>
      <p:sp>
        <p:nvSpPr>
          <p:cNvPr id="338" name="Google Shape;338;p30"/>
          <p:cNvSpPr txBox="1">
            <a:spLocks noGrp="1"/>
          </p:cNvSpPr>
          <p:nvPr>
            <p:ph type="title"/>
          </p:nvPr>
        </p:nvSpPr>
        <p:spPr>
          <a:xfrm>
            <a:off x="716250" y="540618"/>
            <a:ext cx="5351700" cy="670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39" name="Google Shape;339;p30"/>
          <p:cNvSpPr txBox="1">
            <a:spLocks noGrp="1"/>
          </p:cNvSpPr>
          <p:nvPr>
            <p:ph type="subTitle" idx="1"/>
          </p:nvPr>
        </p:nvSpPr>
        <p:spPr>
          <a:xfrm>
            <a:off x="1387275" y="1661063"/>
            <a:ext cx="11154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40" name="Google Shape;340;p30"/>
          <p:cNvSpPr txBox="1">
            <a:spLocks noGrp="1"/>
          </p:cNvSpPr>
          <p:nvPr>
            <p:ph type="subTitle" idx="2"/>
          </p:nvPr>
        </p:nvSpPr>
        <p:spPr>
          <a:xfrm>
            <a:off x="2420050" y="1661063"/>
            <a:ext cx="29994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41" name="Google Shape;341;p30"/>
          <p:cNvSpPr txBox="1">
            <a:spLocks noGrp="1"/>
          </p:cNvSpPr>
          <p:nvPr>
            <p:ph type="subTitle" idx="3"/>
          </p:nvPr>
        </p:nvSpPr>
        <p:spPr>
          <a:xfrm>
            <a:off x="1386319" y="2706231"/>
            <a:ext cx="11169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42" name="Google Shape;342;p30"/>
          <p:cNvSpPr txBox="1">
            <a:spLocks noGrp="1"/>
          </p:cNvSpPr>
          <p:nvPr>
            <p:ph type="subTitle" idx="4"/>
          </p:nvPr>
        </p:nvSpPr>
        <p:spPr>
          <a:xfrm>
            <a:off x="2420044" y="2706231"/>
            <a:ext cx="29994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43" name="Google Shape;343;p30"/>
          <p:cNvSpPr txBox="1">
            <a:spLocks noGrp="1"/>
          </p:cNvSpPr>
          <p:nvPr>
            <p:ph type="subTitle" idx="5"/>
          </p:nvPr>
        </p:nvSpPr>
        <p:spPr>
          <a:xfrm>
            <a:off x="1386319" y="3751400"/>
            <a:ext cx="11169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44" name="Google Shape;344;p30"/>
          <p:cNvSpPr txBox="1">
            <a:spLocks noGrp="1"/>
          </p:cNvSpPr>
          <p:nvPr>
            <p:ph type="subTitle" idx="6"/>
          </p:nvPr>
        </p:nvSpPr>
        <p:spPr>
          <a:xfrm>
            <a:off x="2420045" y="3751400"/>
            <a:ext cx="29994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45" name="Google Shape;345;p30"/>
          <p:cNvSpPr/>
          <p:nvPr/>
        </p:nvSpPr>
        <p:spPr>
          <a:xfrm flipH="1">
            <a:off x="-171484" y="4744993"/>
            <a:ext cx="1110826" cy="440712"/>
          </a:xfrm>
          <a:custGeom>
            <a:avLst/>
            <a:gdLst/>
            <a:ahLst/>
            <a:cxnLst/>
            <a:rect l="l" t="t" r="r" b="b"/>
            <a:pathLst>
              <a:path w="63603" h="25234" extrusionOk="0">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flipH="1">
            <a:off x="-115297" y="4747053"/>
            <a:ext cx="410235" cy="251461"/>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flipH="1">
            <a:off x="-295075" y="3832037"/>
            <a:ext cx="725933" cy="1173054"/>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flipH="1">
            <a:off x="47202" y="3632350"/>
            <a:ext cx="683929" cy="624304"/>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flipH="1">
            <a:off x="39151" y="3867265"/>
            <a:ext cx="355256" cy="374397"/>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3">
  <p:cSld name="CUSTOM_2_2_1">
    <p:spTree>
      <p:nvGrpSpPr>
        <p:cNvPr id="1" name="Shape 384"/>
        <p:cNvGrpSpPr/>
        <p:nvPr/>
      </p:nvGrpSpPr>
      <p:grpSpPr>
        <a:xfrm>
          <a:off x="0" y="0"/>
          <a:ext cx="0" cy="0"/>
          <a:chOff x="0" y="0"/>
          <a:chExt cx="0" cy="0"/>
        </a:xfrm>
      </p:grpSpPr>
      <p:sp>
        <p:nvSpPr>
          <p:cNvPr id="385" name="Google Shape;385;p34"/>
          <p:cNvSpPr txBox="1">
            <a:spLocks noGrp="1"/>
          </p:cNvSpPr>
          <p:nvPr>
            <p:ph type="title"/>
          </p:nvPr>
        </p:nvSpPr>
        <p:spPr>
          <a:xfrm>
            <a:off x="716250" y="540618"/>
            <a:ext cx="3578700" cy="544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86" name="Google Shape;386;p34"/>
          <p:cNvSpPr txBox="1">
            <a:spLocks noGrp="1"/>
          </p:cNvSpPr>
          <p:nvPr>
            <p:ph type="subTitle" idx="1"/>
          </p:nvPr>
        </p:nvSpPr>
        <p:spPr>
          <a:xfrm>
            <a:off x="4683979" y="1422984"/>
            <a:ext cx="1235100" cy="41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87" name="Google Shape;387;p34"/>
          <p:cNvSpPr txBox="1">
            <a:spLocks noGrp="1"/>
          </p:cNvSpPr>
          <p:nvPr>
            <p:ph type="subTitle" idx="2"/>
          </p:nvPr>
        </p:nvSpPr>
        <p:spPr>
          <a:xfrm>
            <a:off x="5970300" y="1472050"/>
            <a:ext cx="2455200" cy="73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88" name="Google Shape;388;p34"/>
          <p:cNvSpPr txBox="1">
            <a:spLocks noGrp="1"/>
          </p:cNvSpPr>
          <p:nvPr>
            <p:ph type="subTitle" idx="3"/>
          </p:nvPr>
        </p:nvSpPr>
        <p:spPr>
          <a:xfrm>
            <a:off x="4683979" y="2472868"/>
            <a:ext cx="1237200" cy="41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89" name="Google Shape;389;p34"/>
          <p:cNvSpPr txBox="1">
            <a:spLocks noGrp="1"/>
          </p:cNvSpPr>
          <p:nvPr>
            <p:ph type="subTitle" idx="4"/>
          </p:nvPr>
        </p:nvSpPr>
        <p:spPr>
          <a:xfrm>
            <a:off x="5968044" y="2521928"/>
            <a:ext cx="24597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90" name="Google Shape;390;p34"/>
          <p:cNvSpPr txBox="1">
            <a:spLocks noGrp="1"/>
          </p:cNvSpPr>
          <p:nvPr>
            <p:ph type="subTitle" idx="5"/>
          </p:nvPr>
        </p:nvSpPr>
        <p:spPr>
          <a:xfrm>
            <a:off x="4683979" y="3518053"/>
            <a:ext cx="1237200" cy="41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91" name="Google Shape;391;p34"/>
          <p:cNvSpPr txBox="1">
            <a:spLocks noGrp="1"/>
          </p:cNvSpPr>
          <p:nvPr>
            <p:ph type="subTitle" idx="6"/>
          </p:nvPr>
        </p:nvSpPr>
        <p:spPr>
          <a:xfrm>
            <a:off x="5970301" y="3567100"/>
            <a:ext cx="24552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92" name="Google Shape;392;p34"/>
          <p:cNvSpPr/>
          <p:nvPr/>
        </p:nvSpPr>
        <p:spPr>
          <a:xfrm flipH="1">
            <a:off x="-203650" y="4711500"/>
            <a:ext cx="720750" cy="504975"/>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flipH="1">
            <a:off x="-208975" y="3394125"/>
            <a:ext cx="1117850" cy="1586525"/>
          </a:xfrm>
          <a:custGeom>
            <a:avLst/>
            <a:gdLst/>
            <a:ahLst/>
            <a:cxnLst/>
            <a:rect l="l" t="t" r="r" b="b"/>
            <a:pathLst>
              <a:path w="44714" h="63461" extrusionOk="0">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flipH="1">
            <a:off x="331375" y="3648825"/>
            <a:ext cx="688050" cy="537700"/>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flipH="1">
            <a:off x="265925" y="3802700"/>
            <a:ext cx="550975" cy="481800"/>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rot="10800000">
            <a:off x="7360250" y="0"/>
            <a:ext cx="1783750" cy="545675"/>
          </a:xfrm>
          <a:custGeom>
            <a:avLst/>
            <a:gdLst/>
            <a:ahLst/>
            <a:cxnLst/>
            <a:rect l="l" t="t" r="r" b="b"/>
            <a:pathLst>
              <a:path w="71350" h="21827" extrusionOk="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rot="10800000">
            <a:off x="7428350" y="164475"/>
            <a:ext cx="543025" cy="345825"/>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4">
    <p:spTree>
      <p:nvGrpSpPr>
        <p:cNvPr id="1" name="Shape 450"/>
        <p:cNvGrpSpPr/>
        <p:nvPr/>
      </p:nvGrpSpPr>
      <p:grpSpPr>
        <a:xfrm>
          <a:off x="0" y="0"/>
          <a:ext cx="0" cy="0"/>
          <a:chOff x="0" y="0"/>
          <a:chExt cx="0" cy="0"/>
        </a:xfrm>
      </p:grpSpPr>
      <p:sp>
        <p:nvSpPr>
          <p:cNvPr id="451" name="Google Shape;451;p39"/>
          <p:cNvSpPr/>
          <p:nvPr/>
        </p:nvSpPr>
        <p:spPr>
          <a:xfrm rot="10800000" flipH="1">
            <a:off x="7517437" y="4250066"/>
            <a:ext cx="503166" cy="909647"/>
          </a:xfrm>
          <a:custGeom>
            <a:avLst/>
            <a:gdLst/>
            <a:ahLst/>
            <a:cxnLst/>
            <a:rect l="l" t="t" r="r" b="b"/>
            <a:pathLst>
              <a:path w="25152" h="45471" extrusionOk="0">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9"/>
          <p:cNvSpPr/>
          <p:nvPr/>
        </p:nvSpPr>
        <p:spPr>
          <a:xfrm rot="10800000" flipH="1">
            <a:off x="7929992" y="4571627"/>
            <a:ext cx="439470" cy="594449"/>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9"/>
          <p:cNvSpPr/>
          <p:nvPr/>
        </p:nvSpPr>
        <p:spPr>
          <a:xfrm rot="10800000" flipH="1">
            <a:off x="6962268" y="4226313"/>
            <a:ext cx="434529" cy="276729"/>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9"/>
          <p:cNvSpPr/>
          <p:nvPr/>
        </p:nvSpPr>
        <p:spPr>
          <a:xfrm rot="10800000" flipH="1">
            <a:off x="6892931" y="4769795"/>
            <a:ext cx="322701" cy="457154"/>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9"/>
          <p:cNvSpPr/>
          <p:nvPr/>
        </p:nvSpPr>
        <p:spPr>
          <a:xfrm rot="10800000" flipH="1">
            <a:off x="7857115" y="4285154"/>
            <a:ext cx="1314088" cy="954519"/>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9"/>
          <p:cNvSpPr/>
          <p:nvPr/>
        </p:nvSpPr>
        <p:spPr>
          <a:xfrm rot="10800000" flipH="1">
            <a:off x="6897873" y="4225493"/>
            <a:ext cx="801800" cy="1286682"/>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rot="10800000" flipH="1">
            <a:off x="-61900" y="-16512"/>
            <a:ext cx="1783750" cy="545675"/>
          </a:xfrm>
          <a:custGeom>
            <a:avLst/>
            <a:gdLst/>
            <a:ahLst/>
            <a:cxnLst/>
            <a:rect l="l" t="t" r="r" b="b"/>
            <a:pathLst>
              <a:path w="71350" h="21827" extrusionOk="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rot="10800000" flipH="1">
            <a:off x="1110725" y="147963"/>
            <a:ext cx="543025" cy="345825"/>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4_1">
    <p:spTree>
      <p:nvGrpSpPr>
        <p:cNvPr id="1" name="Shape 459"/>
        <p:cNvGrpSpPr/>
        <p:nvPr/>
      </p:nvGrpSpPr>
      <p:grpSpPr>
        <a:xfrm>
          <a:off x="0" y="0"/>
          <a:ext cx="0" cy="0"/>
          <a:chOff x="0" y="0"/>
          <a:chExt cx="0" cy="0"/>
        </a:xfrm>
      </p:grpSpPr>
      <p:grpSp>
        <p:nvGrpSpPr>
          <p:cNvPr id="460" name="Google Shape;460;p40"/>
          <p:cNvGrpSpPr/>
          <p:nvPr/>
        </p:nvGrpSpPr>
        <p:grpSpPr>
          <a:xfrm rot="5400000">
            <a:off x="8425408" y="-1217177"/>
            <a:ext cx="900907" cy="3335276"/>
            <a:chOff x="2810675" y="1400175"/>
            <a:chExt cx="1201850" cy="2625375"/>
          </a:xfrm>
        </p:grpSpPr>
        <p:sp>
          <p:nvSpPr>
            <p:cNvPr id="461" name="Google Shape;461;p40"/>
            <p:cNvSpPr/>
            <p:nvPr/>
          </p:nvSpPr>
          <p:spPr>
            <a:xfrm>
              <a:off x="2811550" y="1400175"/>
              <a:ext cx="1200975" cy="2428325"/>
            </a:xfrm>
            <a:custGeom>
              <a:avLst/>
              <a:gdLst/>
              <a:ahLst/>
              <a:cxnLst/>
              <a:rect l="l" t="t" r="r" b="b"/>
              <a:pathLst>
                <a:path w="48039" h="97133" extrusionOk="0">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2810675" y="365957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40"/>
          <p:cNvSpPr/>
          <p:nvPr/>
        </p:nvSpPr>
        <p:spPr>
          <a:xfrm rot="-3827617">
            <a:off x="6721359" y="-364131"/>
            <a:ext cx="713401" cy="893601"/>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rot="10800000" flipH="1">
            <a:off x="-304675" y="4429302"/>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rot="10800000" flipH="1">
            <a:off x="902450" y="4890577"/>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4_1_1">
    <p:spTree>
      <p:nvGrpSpPr>
        <p:cNvPr id="1" name="Shape 466"/>
        <p:cNvGrpSpPr/>
        <p:nvPr/>
      </p:nvGrpSpPr>
      <p:grpSpPr>
        <a:xfrm>
          <a:off x="0" y="0"/>
          <a:ext cx="0" cy="0"/>
          <a:chOff x="0" y="0"/>
          <a:chExt cx="0" cy="0"/>
        </a:xfrm>
      </p:grpSpPr>
      <p:grpSp>
        <p:nvGrpSpPr>
          <p:cNvPr id="467" name="Google Shape;467;p41"/>
          <p:cNvGrpSpPr/>
          <p:nvPr/>
        </p:nvGrpSpPr>
        <p:grpSpPr>
          <a:xfrm flipH="1">
            <a:off x="-276682" y="3505591"/>
            <a:ext cx="1985861" cy="1765938"/>
            <a:chOff x="3033525" y="2679425"/>
            <a:chExt cx="1834175" cy="1631050"/>
          </a:xfrm>
        </p:grpSpPr>
        <p:sp>
          <p:nvSpPr>
            <p:cNvPr id="468" name="Google Shape;468;p41"/>
            <p:cNvSpPr/>
            <p:nvPr/>
          </p:nvSpPr>
          <p:spPr>
            <a:xfrm>
              <a:off x="4141625" y="2679425"/>
              <a:ext cx="720750" cy="504975"/>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3400525" y="2784075"/>
              <a:ext cx="1467175" cy="1526400"/>
            </a:xfrm>
            <a:custGeom>
              <a:avLst/>
              <a:gdLst/>
              <a:ahLst/>
              <a:cxnLst/>
              <a:rect l="l" t="t" r="r" b="b"/>
              <a:pathLst>
                <a:path w="58687" h="61056" extrusionOk="0">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3033525" y="4024550"/>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41"/>
          <p:cNvSpPr/>
          <p:nvPr/>
        </p:nvSpPr>
        <p:spPr>
          <a:xfrm>
            <a:off x="8313925" y="159555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8119375" y="285825"/>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7689575" y="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8171550" y="33625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5158350" y="2031552"/>
            <a:ext cx="32694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5158350" y="543200"/>
            <a:ext cx="3269400" cy="1508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 name="Google Shape;22;p3"/>
          <p:cNvSpPr/>
          <p:nvPr/>
        </p:nvSpPr>
        <p:spPr>
          <a:xfrm rot="10800000" flipH="1">
            <a:off x="7517437" y="4250066"/>
            <a:ext cx="503166" cy="909647"/>
          </a:xfrm>
          <a:custGeom>
            <a:avLst/>
            <a:gdLst/>
            <a:ahLst/>
            <a:cxnLst/>
            <a:rect l="l" t="t" r="r" b="b"/>
            <a:pathLst>
              <a:path w="25152" h="45471" extrusionOk="0">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929992" y="4571627"/>
            <a:ext cx="439470" cy="594449"/>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flipH="1">
            <a:off x="6962268" y="4226313"/>
            <a:ext cx="434529" cy="276729"/>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flipH="1">
            <a:off x="6892931" y="4769795"/>
            <a:ext cx="322701" cy="457154"/>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10800000" flipH="1">
            <a:off x="7857115" y="4285154"/>
            <a:ext cx="1314088" cy="954519"/>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6897873" y="4225493"/>
            <a:ext cx="801800" cy="1286682"/>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3"/>
          <p:cNvGrpSpPr/>
          <p:nvPr/>
        </p:nvGrpSpPr>
        <p:grpSpPr>
          <a:xfrm rot="10800000">
            <a:off x="-367400" y="-29425"/>
            <a:ext cx="1834175" cy="1631050"/>
            <a:chOff x="3033525" y="2679425"/>
            <a:chExt cx="1834175" cy="1631050"/>
          </a:xfrm>
        </p:grpSpPr>
        <p:sp>
          <p:nvSpPr>
            <p:cNvPr id="29" name="Google Shape;29;p3"/>
            <p:cNvSpPr/>
            <p:nvPr/>
          </p:nvSpPr>
          <p:spPr>
            <a:xfrm>
              <a:off x="4141625" y="2679425"/>
              <a:ext cx="720750" cy="504975"/>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3400525" y="2784075"/>
              <a:ext cx="1467175" cy="1526400"/>
            </a:xfrm>
            <a:custGeom>
              <a:avLst/>
              <a:gdLst/>
              <a:ahLst/>
              <a:cxnLst/>
              <a:rect l="l" t="t" r="r" b="b"/>
              <a:pathLst>
                <a:path w="58687" h="61056" extrusionOk="0">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033525" y="4024550"/>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716250" y="539496"/>
            <a:ext cx="3855600" cy="548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5"/>
          <p:cNvSpPr txBox="1">
            <a:spLocks noGrp="1"/>
          </p:cNvSpPr>
          <p:nvPr>
            <p:ph type="subTitle" idx="1"/>
          </p:nvPr>
        </p:nvSpPr>
        <p:spPr>
          <a:xfrm>
            <a:off x="5700752" y="3875159"/>
            <a:ext cx="2722500" cy="560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0" name="Google Shape;40;p5"/>
          <p:cNvSpPr txBox="1">
            <a:spLocks noGrp="1"/>
          </p:cNvSpPr>
          <p:nvPr>
            <p:ph type="subTitle" idx="2"/>
          </p:nvPr>
        </p:nvSpPr>
        <p:spPr>
          <a:xfrm>
            <a:off x="5703750" y="2647626"/>
            <a:ext cx="2722500" cy="5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1" name="Google Shape;41;p5"/>
          <p:cNvSpPr txBox="1">
            <a:spLocks noGrp="1"/>
          </p:cNvSpPr>
          <p:nvPr>
            <p:ph type="subTitle" idx="3"/>
          </p:nvPr>
        </p:nvSpPr>
        <p:spPr>
          <a:xfrm>
            <a:off x="5700758" y="3465340"/>
            <a:ext cx="2725500" cy="394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2" name="Google Shape;42;p5"/>
          <p:cNvSpPr txBox="1">
            <a:spLocks noGrp="1"/>
          </p:cNvSpPr>
          <p:nvPr>
            <p:ph type="subTitle" idx="4"/>
          </p:nvPr>
        </p:nvSpPr>
        <p:spPr>
          <a:xfrm>
            <a:off x="5700753" y="2239757"/>
            <a:ext cx="2725500" cy="39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3" name="Google Shape;43;p5"/>
          <p:cNvSpPr/>
          <p:nvPr/>
        </p:nvSpPr>
        <p:spPr>
          <a:xfrm rot="-5400000">
            <a:off x="8053863" y="448288"/>
            <a:ext cx="1590075" cy="630850"/>
          </a:xfrm>
          <a:custGeom>
            <a:avLst/>
            <a:gdLst/>
            <a:ahLst/>
            <a:cxnLst/>
            <a:rect l="l" t="t" r="r" b="b"/>
            <a:pathLst>
              <a:path w="63603" h="25234" extrusionOk="0">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rot="-5400000">
            <a:off x="8422788" y="162788"/>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rot="-5400000">
            <a:off x="7546713" y="-528212"/>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rot="-5400000">
            <a:off x="6898200" y="32440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5400000">
            <a:off x="7290825" y="256525"/>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10800000">
            <a:off x="-804162" y="4002395"/>
            <a:ext cx="2127306" cy="1545218"/>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0800000">
            <a:off x="493733" y="4466149"/>
            <a:ext cx="711434" cy="962320"/>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4289554">
            <a:off x="628248" y="3795711"/>
            <a:ext cx="687990" cy="537653"/>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716250" y="539496"/>
            <a:ext cx="2551200" cy="548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3" name="Google Shape;53;p6"/>
          <p:cNvSpPr/>
          <p:nvPr/>
        </p:nvSpPr>
        <p:spPr>
          <a:xfrm>
            <a:off x="7841775" y="-295700"/>
            <a:ext cx="1642200" cy="1192850"/>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7932850" y="-203725"/>
            <a:ext cx="549200" cy="742875"/>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
        <p:cNvGrpSpPr/>
        <p:nvPr/>
      </p:nvGrpSpPr>
      <p:grpSpPr>
        <a:xfrm>
          <a:off x="0" y="0"/>
          <a:ext cx="0" cy="0"/>
          <a:chOff x="0" y="0"/>
          <a:chExt cx="0" cy="0"/>
        </a:xfrm>
      </p:grpSpPr>
      <p:sp>
        <p:nvSpPr>
          <p:cNvPr id="64" name="Google Shape;64;p8"/>
          <p:cNvSpPr txBox="1">
            <a:spLocks noGrp="1"/>
          </p:cNvSpPr>
          <p:nvPr>
            <p:ph type="title"/>
          </p:nvPr>
        </p:nvSpPr>
        <p:spPr>
          <a:xfrm>
            <a:off x="817807" y="1600200"/>
            <a:ext cx="3502200" cy="1773900"/>
          </a:xfrm>
          <a:prstGeom prst="rect">
            <a:avLst/>
          </a:prstGeom>
        </p:spPr>
        <p:txBody>
          <a:bodyPr spcFirstLastPara="1" wrap="square" lIns="91425" tIns="91425" rIns="91425" bIns="91425" anchor="b" anchorCtr="0">
            <a:noAutofit/>
          </a:bodyPr>
          <a:lstStyle>
            <a:lvl1pPr lvl="0" algn="r">
              <a:spcBef>
                <a:spcPts val="0"/>
              </a:spcBef>
              <a:spcAft>
                <a:spcPts val="0"/>
              </a:spcAft>
              <a:buSzPts val="5900"/>
              <a:buNone/>
              <a:defRPr sz="59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5" name="Google Shape;65;p8"/>
          <p:cNvGrpSpPr/>
          <p:nvPr/>
        </p:nvGrpSpPr>
        <p:grpSpPr>
          <a:xfrm rot="-5400000" flipH="1">
            <a:off x="5372413" y="-356913"/>
            <a:ext cx="884350" cy="898525"/>
            <a:chOff x="2714650" y="3639413"/>
            <a:chExt cx="884350" cy="898525"/>
          </a:xfrm>
        </p:grpSpPr>
        <p:sp>
          <p:nvSpPr>
            <p:cNvPr id="66" name="Google Shape;66;p8"/>
            <p:cNvSpPr/>
            <p:nvPr/>
          </p:nvSpPr>
          <p:spPr>
            <a:xfrm>
              <a:off x="2714650" y="3639413"/>
              <a:ext cx="884350" cy="898525"/>
            </a:xfrm>
            <a:custGeom>
              <a:avLst/>
              <a:gdLst/>
              <a:ahLst/>
              <a:cxnLst/>
              <a:rect l="l" t="t" r="r" b="b"/>
              <a:pathLst>
                <a:path w="35374" h="35941" extrusionOk="0">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2806962" y="366452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3022387" y="4028263"/>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8"/>
          <p:cNvGrpSpPr/>
          <p:nvPr/>
        </p:nvGrpSpPr>
        <p:grpSpPr>
          <a:xfrm flipH="1">
            <a:off x="6260144" y="-165852"/>
            <a:ext cx="2883746" cy="1151043"/>
            <a:chOff x="5113525" y="1300068"/>
            <a:chExt cx="2164000" cy="863757"/>
          </a:xfrm>
        </p:grpSpPr>
        <p:sp>
          <p:nvSpPr>
            <p:cNvPr id="70" name="Google Shape;70;p8"/>
            <p:cNvSpPr/>
            <p:nvPr/>
          </p:nvSpPr>
          <p:spPr>
            <a:xfrm>
              <a:off x="6268475" y="1300068"/>
              <a:ext cx="1009050" cy="527050"/>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a:off x="5113525" y="1408925"/>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6320650" y="1408925"/>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8"/>
          <p:cNvSpPr/>
          <p:nvPr/>
        </p:nvSpPr>
        <p:spPr>
          <a:xfrm rot="10800000">
            <a:off x="771127" y="4488000"/>
            <a:ext cx="549200" cy="742875"/>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rot="10800000">
            <a:off x="-235724" y="4130000"/>
            <a:ext cx="1642200" cy="1192850"/>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5410825" y="4006001"/>
            <a:ext cx="2970600" cy="4659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1400">
                <a:latin typeface="Lato"/>
                <a:ea typeface="Lato"/>
                <a:cs typeface="Lato"/>
                <a:sym typeface="Lato"/>
              </a:defRPr>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a:endParaRPr/>
          </a:p>
        </p:txBody>
      </p:sp>
      <p:sp>
        <p:nvSpPr>
          <p:cNvPr id="132" name="Google Shape;132;p14"/>
          <p:cNvSpPr txBox="1">
            <a:spLocks noGrp="1"/>
          </p:cNvSpPr>
          <p:nvPr>
            <p:ph type="subTitle" idx="1"/>
          </p:nvPr>
        </p:nvSpPr>
        <p:spPr>
          <a:xfrm>
            <a:off x="5410825" y="686750"/>
            <a:ext cx="2970600" cy="2535900"/>
          </a:xfrm>
          <a:prstGeom prst="rect">
            <a:avLst/>
          </a:prstGeom>
        </p:spPr>
        <p:txBody>
          <a:bodyPr spcFirstLastPara="1" wrap="square" lIns="91425" tIns="91425" rIns="91425" bIns="91425" anchor="t" anchorCtr="0">
            <a:noAutofit/>
          </a:bodyPr>
          <a:lstStyle>
            <a:lvl1pPr lvl="0">
              <a:spcBef>
                <a:spcPts val="0"/>
              </a:spcBef>
              <a:spcAft>
                <a:spcPts val="0"/>
              </a:spcAft>
              <a:buSzPts val="1700"/>
              <a:buNone/>
              <a:defRPr>
                <a:latin typeface="Palanquin SemiBold"/>
                <a:ea typeface="Palanquin SemiBold"/>
                <a:cs typeface="Palanquin SemiBold"/>
                <a:sym typeface="Palanquin SemiBold"/>
              </a:defRPr>
            </a:lvl1pPr>
            <a:lvl2pPr lvl="1">
              <a:spcBef>
                <a:spcPts val="1600"/>
              </a:spcBef>
              <a:spcAft>
                <a:spcPts val="0"/>
              </a:spcAft>
              <a:buSzPts val="300"/>
              <a:buNone/>
              <a:defRPr sz="300"/>
            </a:lvl2pPr>
            <a:lvl3pPr lvl="2">
              <a:spcBef>
                <a:spcPts val="1600"/>
              </a:spcBef>
              <a:spcAft>
                <a:spcPts val="0"/>
              </a:spcAft>
              <a:buSzPts val="300"/>
              <a:buNone/>
              <a:defRPr sz="300"/>
            </a:lvl3pPr>
            <a:lvl4pPr lvl="3">
              <a:spcBef>
                <a:spcPts val="1600"/>
              </a:spcBef>
              <a:spcAft>
                <a:spcPts val="0"/>
              </a:spcAft>
              <a:buSzPts val="300"/>
              <a:buNone/>
              <a:defRPr sz="300"/>
            </a:lvl4pPr>
            <a:lvl5pPr lvl="4">
              <a:spcBef>
                <a:spcPts val="1600"/>
              </a:spcBef>
              <a:spcAft>
                <a:spcPts val="0"/>
              </a:spcAft>
              <a:buSzPts val="300"/>
              <a:buNone/>
              <a:defRPr sz="300"/>
            </a:lvl5pPr>
            <a:lvl6pPr lvl="5">
              <a:spcBef>
                <a:spcPts val="1600"/>
              </a:spcBef>
              <a:spcAft>
                <a:spcPts val="0"/>
              </a:spcAft>
              <a:buSzPts val="300"/>
              <a:buNone/>
              <a:defRPr sz="300"/>
            </a:lvl6pPr>
            <a:lvl7pPr lvl="6">
              <a:spcBef>
                <a:spcPts val="1600"/>
              </a:spcBef>
              <a:spcAft>
                <a:spcPts val="0"/>
              </a:spcAft>
              <a:buSzPts val="300"/>
              <a:buNone/>
              <a:defRPr sz="300"/>
            </a:lvl7pPr>
            <a:lvl8pPr lvl="7">
              <a:spcBef>
                <a:spcPts val="1600"/>
              </a:spcBef>
              <a:spcAft>
                <a:spcPts val="0"/>
              </a:spcAft>
              <a:buSzPts val="300"/>
              <a:buNone/>
              <a:defRPr sz="300"/>
            </a:lvl8pPr>
            <a:lvl9pPr lvl="8">
              <a:spcBef>
                <a:spcPts val="1600"/>
              </a:spcBef>
              <a:spcAft>
                <a:spcPts val="1600"/>
              </a:spcAft>
              <a:buSzPts val="300"/>
              <a:buNone/>
              <a:defRPr sz="300"/>
            </a:lvl9pPr>
          </a:lstStyle>
          <a:p>
            <a:endParaRPr/>
          </a:p>
        </p:txBody>
      </p:sp>
      <p:grpSp>
        <p:nvGrpSpPr>
          <p:cNvPr id="133" name="Google Shape;133;p14"/>
          <p:cNvGrpSpPr/>
          <p:nvPr/>
        </p:nvGrpSpPr>
        <p:grpSpPr>
          <a:xfrm>
            <a:off x="0" y="-121125"/>
            <a:ext cx="2066700" cy="1236700"/>
            <a:chOff x="499875" y="1304575"/>
            <a:chExt cx="2066700" cy="1236700"/>
          </a:xfrm>
        </p:grpSpPr>
        <p:sp>
          <p:nvSpPr>
            <p:cNvPr id="134" name="Google Shape;134;p14"/>
            <p:cNvSpPr/>
            <p:nvPr/>
          </p:nvSpPr>
          <p:spPr>
            <a:xfrm>
              <a:off x="499875" y="1404500"/>
              <a:ext cx="628800" cy="1136775"/>
            </a:xfrm>
            <a:custGeom>
              <a:avLst/>
              <a:gdLst/>
              <a:ahLst/>
              <a:cxnLst/>
              <a:rect l="l" t="t" r="r" b="b"/>
              <a:pathLst>
                <a:path w="25152" h="45471" extrusionOk="0">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924375" y="1304575"/>
              <a:ext cx="1642200" cy="1192850"/>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1015450" y="1396550"/>
              <a:ext cx="549200" cy="742875"/>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4"/>
          <p:cNvGrpSpPr/>
          <p:nvPr/>
        </p:nvGrpSpPr>
        <p:grpSpPr>
          <a:xfrm rot="-5400000">
            <a:off x="1913346" y="-321914"/>
            <a:ext cx="847718" cy="1369851"/>
            <a:chOff x="6130525" y="2382575"/>
            <a:chExt cx="1039125" cy="1679150"/>
          </a:xfrm>
        </p:grpSpPr>
        <p:sp>
          <p:nvSpPr>
            <p:cNvPr id="138" name="Google Shape;138;p14"/>
            <p:cNvSpPr/>
            <p:nvPr/>
          </p:nvSpPr>
          <p:spPr>
            <a:xfrm>
              <a:off x="6325075" y="369230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6130525" y="2382575"/>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a:off x="6182700" y="243300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4"/>
          <p:cNvSpPr/>
          <p:nvPr/>
        </p:nvSpPr>
        <p:spPr>
          <a:xfrm>
            <a:off x="105500" y="4153475"/>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587475" y="4489725"/>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rot="5400000">
            <a:off x="8220520" y="4001729"/>
            <a:ext cx="1501265" cy="784145"/>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rot="5400000">
            <a:off x="8698759" y="3789213"/>
            <a:ext cx="573696" cy="43685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1">
  <p:cSld name="TITLE_AND_BODY_2">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716250" y="543200"/>
            <a:ext cx="7360200" cy="47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7" name="Google Shape;147;p15"/>
          <p:cNvSpPr txBox="1">
            <a:spLocks noGrp="1"/>
          </p:cNvSpPr>
          <p:nvPr>
            <p:ph type="subTitle" idx="1"/>
          </p:nvPr>
        </p:nvSpPr>
        <p:spPr>
          <a:xfrm>
            <a:off x="716250" y="1371600"/>
            <a:ext cx="2941800" cy="308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8" name="Google Shape;148;p15"/>
          <p:cNvSpPr/>
          <p:nvPr/>
        </p:nvSpPr>
        <p:spPr>
          <a:xfrm>
            <a:off x="7126767" y="-339150"/>
            <a:ext cx="2127306" cy="1545218"/>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7244744" y="-220007"/>
            <a:ext cx="711434" cy="962320"/>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rot="-6510446">
            <a:off x="7133673" y="875098"/>
            <a:ext cx="687990" cy="537653"/>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rot="-6510446">
            <a:off x="7279080" y="736007"/>
            <a:ext cx="550927" cy="481758"/>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15"/>
          <p:cNvGrpSpPr/>
          <p:nvPr/>
        </p:nvGrpSpPr>
        <p:grpSpPr>
          <a:xfrm rot="-5400000">
            <a:off x="647807" y="3046151"/>
            <a:ext cx="900907" cy="3335276"/>
            <a:chOff x="2810675" y="1400175"/>
            <a:chExt cx="1201850" cy="2625375"/>
          </a:xfrm>
        </p:grpSpPr>
        <p:sp>
          <p:nvSpPr>
            <p:cNvPr id="153" name="Google Shape;153;p15"/>
            <p:cNvSpPr/>
            <p:nvPr/>
          </p:nvSpPr>
          <p:spPr>
            <a:xfrm>
              <a:off x="2811550" y="1400175"/>
              <a:ext cx="1200975" cy="2428325"/>
            </a:xfrm>
            <a:custGeom>
              <a:avLst/>
              <a:gdLst/>
              <a:ahLst/>
              <a:cxnLst/>
              <a:rect l="l" t="t" r="r" b="b"/>
              <a:pathLst>
                <a:path w="48039" h="97133" extrusionOk="0">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810675" y="365957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15"/>
          <p:cNvSpPr/>
          <p:nvPr/>
        </p:nvSpPr>
        <p:spPr>
          <a:xfrm rot="6972383">
            <a:off x="2539361" y="4634780"/>
            <a:ext cx="713401" cy="893601"/>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10"/>
        <p:cNvGrpSpPr/>
        <p:nvPr/>
      </p:nvGrpSpPr>
      <p:grpSpPr>
        <a:xfrm>
          <a:off x="0" y="0"/>
          <a:ext cx="0" cy="0"/>
          <a:chOff x="0" y="0"/>
          <a:chExt cx="0" cy="0"/>
        </a:xfrm>
      </p:grpSpPr>
      <p:sp>
        <p:nvSpPr>
          <p:cNvPr id="211" name="Google Shape;211;p20"/>
          <p:cNvSpPr txBox="1">
            <a:spLocks noGrp="1"/>
          </p:cNvSpPr>
          <p:nvPr>
            <p:ph type="title"/>
          </p:nvPr>
        </p:nvSpPr>
        <p:spPr>
          <a:xfrm>
            <a:off x="2412150" y="539496"/>
            <a:ext cx="4319700" cy="548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000"/>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a:endParaRPr/>
          </a:p>
        </p:txBody>
      </p:sp>
      <p:sp>
        <p:nvSpPr>
          <p:cNvPr id="212" name="Google Shape;212;p20"/>
          <p:cNvSpPr txBox="1">
            <a:spLocks noGrp="1"/>
          </p:cNvSpPr>
          <p:nvPr>
            <p:ph type="subTitle" idx="1"/>
          </p:nvPr>
        </p:nvSpPr>
        <p:spPr>
          <a:xfrm>
            <a:off x="1097249" y="1496110"/>
            <a:ext cx="1579200" cy="709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13" name="Google Shape;213;p20"/>
          <p:cNvSpPr txBox="1">
            <a:spLocks noGrp="1"/>
          </p:cNvSpPr>
          <p:nvPr>
            <p:ph type="subTitle" idx="2"/>
          </p:nvPr>
        </p:nvSpPr>
        <p:spPr>
          <a:xfrm>
            <a:off x="716250" y="2185660"/>
            <a:ext cx="2130600" cy="709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solidFill>
                  <a:schemeClr val="dk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14" name="Google Shape;214;p20"/>
          <p:cNvSpPr txBox="1">
            <a:spLocks noGrp="1"/>
          </p:cNvSpPr>
          <p:nvPr>
            <p:ph type="subTitle" idx="3"/>
          </p:nvPr>
        </p:nvSpPr>
        <p:spPr>
          <a:xfrm>
            <a:off x="6661463" y="1496110"/>
            <a:ext cx="1581900" cy="7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5" name="Google Shape;215;p20"/>
          <p:cNvSpPr txBox="1">
            <a:spLocks noGrp="1"/>
          </p:cNvSpPr>
          <p:nvPr>
            <p:ph type="subTitle" idx="4"/>
          </p:nvPr>
        </p:nvSpPr>
        <p:spPr>
          <a:xfrm>
            <a:off x="6297150" y="2185660"/>
            <a:ext cx="2130600" cy="7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6" name="Google Shape;216;p20"/>
          <p:cNvSpPr txBox="1">
            <a:spLocks noGrp="1"/>
          </p:cNvSpPr>
          <p:nvPr>
            <p:ph type="subTitle" idx="5"/>
          </p:nvPr>
        </p:nvSpPr>
        <p:spPr>
          <a:xfrm>
            <a:off x="1097250" y="3200920"/>
            <a:ext cx="1194900" cy="7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7" name="Google Shape;217;p20"/>
          <p:cNvSpPr txBox="1">
            <a:spLocks noGrp="1"/>
          </p:cNvSpPr>
          <p:nvPr>
            <p:ph type="subTitle" idx="6"/>
          </p:nvPr>
        </p:nvSpPr>
        <p:spPr>
          <a:xfrm>
            <a:off x="716250" y="3888622"/>
            <a:ext cx="2130600" cy="7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8" name="Google Shape;218;p20"/>
          <p:cNvSpPr txBox="1">
            <a:spLocks noGrp="1"/>
          </p:cNvSpPr>
          <p:nvPr>
            <p:ph type="subTitle" idx="7"/>
          </p:nvPr>
        </p:nvSpPr>
        <p:spPr>
          <a:xfrm>
            <a:off x="6661463" y="3200920"/>
            <a:ext cx="1581900" cy="7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9" name="Google Shape;219;p20"/>
          <p:cNvSpPr txBox="1">
            <a:spLocks noGrp="1"/>
          </p:cNvSpPr>
          <p:nvPr>
            <p:ph type="subTitle" idx="8"/>
          </p:nvPr>
        </p:nvSpPr>
        <p:spPr>
          <a:xfrm>
            <a:off x="6297150" y="3888622"/>
            <a:ext cx="2130600" cy="7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0" name="Google Shape;220;p20"/>
          <p:cNvSpPr txBox="1">
            <a:spLocks noGrp="1"/>
          </p:cNvSpPr>
          <p:nvPr>
            <p:ph type="title" idx="9" hasCustomPrompt="1"/>
          </p:nvPr>
        </p:nvSpPr>
        <p:spPr>
          <a:xfrm>
            <a:off x="716250" y="1481479"/>
            <a:ext cx="466200" cy="474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21" name="Google Shape;221;p20"/>
          <p:cNvSpPr txBox="1">
            <a:spLocks noGrp="1"/>
          </p:cNvSpPr>
          <p:nvPr>
            <p:ph type="title" idx="13" hasCustomPrompt="1"/>
          </p:nvPr>
        </p:nvSpPr>
        <p:spPr>
          <a:xfrm>
            <a:off x="6297150" y="1481471"/>
            <a:ext cx="465300" cy="474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22" name="Google Shape;222;p20"/>
          <p:cNvSpPr txBox="1">
            <a:spLocks noGrp="1"/>
          </p:cNvSpPr>
          <p:nvPr>
            <p:ph type="title" idx="14" hasCustomPrompt="1"/>
          </p:nvPr>
        </p:nvSpPr>
        <p:spPr>
          <a:xfrm>
            <a:off x="716250" y="3185876"/>
            <a:ext cx="466200" cy="474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23" name="Google Shape;223;p20"/>
          <p:cNvSpPr txBox="1">
            <a:spLocks noGrp="1"/>
          </p:cNvSpPr>
          <p:nvPr>
            <p:ph type="title" idx="15" hasCustomPrompt="1"/>
          </p:nvPr>
        </p:nvSpPr>
        <p:spPr>
          <a:xfrm>
            <a:off x="6297150" y="3185870"/>
            <a:ext cx="465300" cy="474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24" name="Google Shape;224;p20"/>
          <p:cNvSpPr/>
          <p:nvPr/>
        </p:nvSpPr>
        <p:spPr>
          <a:xfrm>
            <a:off x="8204100" y="-100825"/>
            <a:ext cx="1009050" cy="527050"/>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0"/>
          <p:cNvSpPr/>
          <p:nvPr/>
        </p:nvSpPr>
        <p:spPr>
          <a:xfrm>
            <a:off x="8256275" y="6175"/>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a:off x="-589400" y="-708725"/>
            <a:ext cx="1200975" cy="2428325"/>
          </a:xfrm>
          <a:custGeom>
            <a:avLst/>
            <a:gdLst/>
            <a:ahLst/>
            <a:cxnLst/>
            <a:rect l="l" t="t" r="r" b="b"/>
            <a:pathLst>
              <a:path w="48039" h="97133" extrusionOk="0">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a:off x="-590275" y="155067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6250" y="543200"/>
            <a:ext cx="7711500" cy="474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Palanquin SemiBold"/>
              <a:buNone/>
              <a:defRPr sz="3000">
                <a:solidFill>
                  <a:schemeClr val="dk1"/>
                </a:solidFill>
                <a:latin typeface="Palanquin SemiBold"/>
                <a:ea typeface="Palanquin SemiBold"/>
                <a:cs typeface="Palanquin SemiBold"/>
                <a:sym typeface="Palanquin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6250" y="1701675"/>
            <a:ext cx="7711500" cy="2867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8" r:id="rId6"/>
    <p:sldLayoutId id="2147483660" r:id="rId7"/>
    <p:sldLayoutId id="2147483661" r:id="rId8"/>
    <p:sldLayoutId id="2147483666" r:id="rId9"/>
    <p:sldLayoutId id="2147483668" r:id="rId10"/>
    <p:sldLayoutId id="2147483669" r:id="rId11"/>
    <p:sldLayoutId id="2147483674" r:id="rId12"/>
    <p:sldLayoutId id="2147483676" r:id="rId13"/>
    <p:sldLayoutId id="2147483680" r:id="rId14"/>
    <p:sldLayoutId id="2147483685" r:id="rId15"/>
    <p:sldLayoutId id="2147483686" r:id="rId16"/>
    <p:sldLayoutId id="214748368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10.png"/><Relationship Id="rId4" Type="http://schemas.openxmlformats.org/officeDocument/2006/relationships/image" Target="../media/image9.wmf"/></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7.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png"/><Relationship Id="rId4"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44"/>
          <p:cNvPicPr preferRelativeResize="0"/>
          <p:nvPr/>
        </p:nvPicPr>
        <p:blipFill rotWithShape="1">
          <a:blip r:embed="rId3">
            <a:alphaModFix/>
          </a:blip>
          <a:srcRect l="3094" t="2412" r="-6603" b="-1687"/>
          <a:stretch/>
        </p:blipFill>
        <p:spPr>
          <a:xfrm>
            <a:off x="4566625" y="678450"/>
            <a:ext cx="4485900" cy="4431300"/>
          </a:xfrm>
          <a:prstGeom prst="ellipse">
            <a:avLst/>
          </a:prstGeom>
          <a:noFill/>
          <a:ln>
            <a:noFill/>
          </a:ln>
        </p:spPr>
      </p:pic>
      <p:sp>
        <p:nvSpPr>
          <p:cNvPr id="484" name="Google Shape;484;p44"/>
          <p:cNvSpPr txBox="1">
            <a:spLocks noGrp="1"/>
          </p:cNvSpPr>
          <p:nvPr>
            <p:ph type="ctrTitle"/>
          </p:nvPr>
        </p:nvSpPr>
        <p:spPr>
          <a:xfrm flipH="1">
            <a:off x="1098925" y="1393575"/>
            <a:ext cx="3467700" cy="190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100" dirty="0"/>
              <a:t>DMD in Finance </a:t>
            </a:r>
            <a:endParaRPr sz="5100" dirty="0"/>
          </a:p>
        </p:txBody>
      </p:sp>
      <p:sp>
        <p:nvSpPr>
          <p:cNvPr id="485" name="Google Shape;485;p44"/>
          <p:cNvSpPr txBox="1">
            <a:spLocks noGrp="1"/>
          </p:cNvSpPr>
          <p:nvPr>
            <p:ph type="subTitle" idx="1"/>
          </p:nvPr>
        </p:nvSpPr>
        <p:spPr>
          <a:xfrm>
            <a:off x="1098950" y="3273479"/>
            <a:ext cx="2274900" cy="7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0D70C8CD-F14B-A20B-9755-A37BAFDD3C50}"/>
              </a:ext>
            </a:extLst>
          </p:cNvPr>
          <p:cNvGraphicFramePr>
            <a:graphicFrameLocks noChangeAspect="1"/>
          </p:cNvGraphicFramePr>
          <p:nvPr>
            <p:extLst>
              <p:ext uri="{D42A27DB-BD31-4B8C-83A1-F6EECF244321}">
                <p14:modId xmlns:p14="http://schemas.microsoft.com/office/powerpoint/2010/main" val="2738561087"/>
              </p:ext>
            </p:extLst>
          </p:nvPr>
        </p:nvGraphicFramePr>
        <p:xfrm>
          <a:off x="1523130" y="1457815"/>
          <a:ext cx="4816475" cy="2895600"/>
        </p:xfrm>
        <a:graphic>
          <a:graphicData uri="http://schemas.openxmlformats.org/presentationml/2006/ole">
            <mc:AlternateContent xmlns:mc="http://schemas.openxmlformats.org/markup-compatibility/2006">
              <mc:Choice xmlns:v="urn:schemas-microsoft-com:vml" Requires="v">
                <p:oleObj spid="_x0000_s2074" name="Equation" r:id="rId3" imgW="4140000" imgH="2489040" progId="Equation.DSMT4">
                  <p:embed/>
                </p:oleObj>
              </mc:Choice>
              <mc:Fallback>
                <p:oleObj name="Equation" r:id="rId3" imgW="4140000" imgH="2489040" progId="Equation.DSMT4">
                  <p:embed/>
                  <p:pic>
                    <p:nvPicPr>
                      <p:cNvPr id="4" name="Object 3">
                        <a:extLst>
                          <a:ext uri="{FF2B5EF4-FFF2-40B4-BE49-F238E27FC236}">
                            <a16:creationId xmlns:a16="http://schemas.microsoft.com/office/drawing/2014/main" id="{537B5B7B-1656-4DF7-BA65-D798842C8A39}"/>
                          </a:ext>
                        </a:extLst>
                      </p:cNvPr>
                      <p:cNvPicPr>
                        <a:picLocks noChangeAspect="1" noChangeArrowheads="1"/>
                      </p:cNvPicPr>
                      <p:nvPr/>
                    </p:nvPicPr>
                    <p:blipFill>
                      <a:blip r:embed="rId4"/>
                      <a:srcRect/>
                      <a:stretch>
                        <a:fillRect/>
                      </a:stretch>
                    </p:blipFill>
                    <p:spPr bwMode="auto">
                      <a:xfrm>
                        <a:off x="1523130" y="1457815"/>
                        <a:ext cx="4816475" cy="289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4">
            <a:extLst>
              <a:ext uri="{FF2B5EF4-FFF2-40B4-BE49-F238E27FC236}">
                <a16:creationId xmlns:a16="http://schemas.microsoft.com/office/drawing/2014/main" id="{32A2F384-5608-8B4D-CA10-2BED92F62CB7}"/>
              </a:ext>
            </a:extLst>
          </p:cNvPr>
          <p:cNvPicPr>
            <a:picLocks noChangeAspect="1"/>
          </p:cNvPicPr>
          <p:nvPr/>
        </p:nvPicPr>
        <p:blipFill>
          <a:blip r:embed="rId5"/>
          <a:stretch>
            <a:fillRect/>
          </a:stretch>
        </p:blipFill>
        <p:spPr>
          <a:xfrm>
            <a:off x="5747656" y="2122691"/>
            <a:ext cx="3191979" cy="1443470"/>
          </a:xfrm>
          <a:prstGeom prst="rect">
            <a:avLst/>
          </a:prstGeom>
        </p:spPr>
      </p:pic>
      <p:sp>
        <p:nvSpPr>
          <p:cNvPr id="7" name="TextBox 6">
            <a:extLst>
              <a:ext uri="{FF2B5EF4-FFF2-40B4-BE49-F238E27FC236}">
                <a16:creationId xmlns:a16="http://schemas.microsoft.com/office/drawing/2014/main" id="{8317707F-1F45-FDE8-4E53-22C4AEE70110}"/>
              </a:ext>
            </a:extLst>
          </p:cNvPr>
          <p:cNvSpPr txBox="1"/>
          <p:nvPr/>
        </p:nvSpPr>
        <p:spPr>
          <a:xfrm>
            <a:off x="1923506" y="462690"/>
            <a:ext cx="1734094" cy="307777"/>
          </a:xfrm>
          <a:prstGeom prst="rect">
            <a:avLst/>
          </a:prstGeom>
          <a:noFill/>
        </p:spPr>
        <p:txBody>
          <a:bodyPr wrap="square">
            <a:spAutoFit/>
          </a:bodyPr>
          <a:lstStyle/>
          <a:p>
            <a:r>
              <a:rPr lang="en-US" dirty="0"/>
              <a:t>A</a:t>
            </a:r>
            <a:r>
              <a:rPr lang="en-IN" dirty="0"/>
              <a:t>LGORITHM</a:t>
            </a:r>
          </a:p>
        </p:txBody>
      </p:sp>
    </p:spTree>
    <p:extLst>
      <p:ext uri="{BB962C8B-B14F-4D97-AF65-F5344CB8AC3E}">
        <p14:creationId xmlns:p14="http://schemas.microsoft.com/office/powerpoint/2010/main" val="2048145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377B2-AEFF-65B7-86BD-9D7211BC1640}"/>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A2DE48F6-4C08-E531-35C5-6B98A83083E9}"/>
              </a:ext>
            </a:extLst>
          </p:cNvPr>
          <p:cNvSpPr>
            <a:spLocks noGrp="1"/>
          </p:cNvSpPr>
          <p:nvPr>
            <p:ph type="subTitle" idx="1"/>
          </p:nvPr>
        </p:nvSpPr>
        <p:spPr>
          <a:xfrm>
            <a:off x="2978331" y="184603"/>
            <a:ext cx="5969726" cy="2729567"/>
          </a:xfrm>
        </p:spPr>
        <p:txBody>
          <a:bodyPr/>
          <a:lstStyle/>
          <a:p>
            <a:r>
              <a:rPr lang="en-US" b="1" dirty="0">
                <a:solidFill>
                  <a:srgbClr val="FF0000"/>
                </a:solidFill>
              </a:rPr>
              <a:t>Step 1</a:t>
            </a:r>
          </a:p>
          <a:p>
            <a:endParaRPr lang="en-US" dirty="0"/>
          </a:p>
          <a:p>
            <a:endParaRPr lang="en-US" dirty="0"/>
          </a:p>
          <a:p>
            <a:endParaRPr lang="en-US" dirty="0"/>
          </a:p>
          <a:p>
            <a:r>
              <a:rPr lang="en-US" dirty="0"/>
              <a:t>We can truncate singular values   to convert  it into a low  rank computation</a:t>
            </a:r>
          </a:p>
          <a:p>
            <a:endParaRPr lang="en-IN" dirty="0"/>
          </a:p>
          <a:p>
            <a:r>
              <a:rPr lang="en-IN" b="1" dirty="0">
                <a:solidFill>
                  <a:srgbClr val="FF0000"/>
                </a:solidFill>
              </a:rPr>
              <a:t>Step2</a:t>
            </a:r>
            <a:r>
              <a:rPr lang="en-IN" b="1" dirty="0"/>
              <a:t> </a:t>
            </a:r>
          </a:p>
          <a:p>
            <a:endParaRPr lang="en-IN" dirty="0"/>
          </a:p>
          <a:p>
            <a:endParaRPr lang="en-IN" dirty="0"/>
          </a:p>
        </p:txBody>
      </p:sp>
      <p:pic>
        <p:nvPicPr>
          <p:cNvPr id="4" name="Picture 3">
            <a:extLst>
              <a:ext uri="{FF2B5EF4-FFF2-40B4-BE49-F238E27FC236}">
                <a16:creationId xmlns:a16="http://schemas.microsoft.com/office/drawing/2014/main" id="{E9B3B9B8-7645-D338-2BDB-76266C76AFCF}"/>
              </a:ext>
            </a:extLst>
          </p:cNvPr>
          <p:cNvPicPr>
            <a:picLocks noChangeAspect="1"/>
          </p:cNvPicPr>
          <p:nvPr/>
        </p:nvPicPr>
        <p:blipFill>
          <a:blip r:embed="rId2"/>
          <a:stretch>
            <a:fillRect/>
          </a:stretch>
        </p:blipFill>
        <p:spPr>
          <a:xfrm>
            <a:off x="3154571" y="743704"/>
            <a:ext cx="1638300" cy="704850"/>
          </a:xfrm>
          <a:prstGeom prst="rect">
            <a:avLst/>
          </a:prstGeom>
        </p:spPr>
      </p:pic>
      <p:pic>
        <p:nvPicPr>
          <p:cNvPr id="5" name="Picture 4">
            <a:extLst>
              <a:ext uri="{FF2B5EF4-FFF2-40B4-BE49-F238E27FC236}">
                <a16:creationId xmlns:a16="http://schemas.microsoft.com/office/drawing/2014/main" id="{25ED6016-DB33-30C0-5A33-FAF42ED18C7E}"/>
              </a:ext>
            </a:extLst>
          </p:cNvPr>
          <p:cNvPicPr>
            <a:picLocks noChangeAspect="1"/>
          </p:cNvPicPr>
          <p:nvPr/>
        </p:nvPicPr>
        <p:blipFill>
          <a:blip r:embed="rId3"/>
          <a:stretch>
            <a:fillRect/>
          </a:stretch>
        </p:blipFill>
        <p:spPr>
          <a:xfrm>
            <a:off x="3154571" y="2895213"/>
            <a:ext cx="5532307" cy="2248287"/>
          </a:xfrm>
          <a:prstGeom prst="rect">
            <a:avLst/>
          </a:prstGeom>
        </p:spPr>
      </p:pic>
    </p:spTree>
    <p:extLst>
      <p:ext uri="{BB962C8B-B14F-4D97-AF65-F5344CB8AC3E}">
        <p14:creationId xmlns:p14="http://schemas.microsoft.com/office/powerpoint/2010/main" val="649230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FA94B-5CBD-6945-918C-11773DEE9ACF}"/>
              </a:ext>
            </a:extLst>
          </p:cNvPr>
          <p:cNvSpPr txBox="1"/>
          <p:nvPr/>
        </p:nvSpPr>
        <p:spPr>
          <a:xfrm>
            <a:off x="611748" y="575357"/>
            <a:ext cx="5035730" cy="400110"/>
          </a:xfrm>
          <a:prstGeom prst="rect">
            <a:avLst/>
          </a:prstGeom>
          <a:noFill/>
        </p:spPr>
        <p:txBody>
          <a:bodyPr wrap="square">
            <a:spAutoFit/>
          </a:bodyPr>
          <a:lstStyle/>
          <a:p>
            <a:r>
              <a:rPr lang="en-IN" sz="2000" b="1" dirty="0">
                <a:solidFill>
                  <a:srgbClr val="FF0000"/>
                </a:solidFill>
                <a:latin typeface="Lato" panose="020F0502020204030203" pitchFamily="34" charset="0"/>
                <a:ea typeface="Lato" panose="020F0502020204030203" pitchFamily="34" charset="0"/>
                <a:cs typeface="Lato" panose="020F0502020204030203" pitchFamily="34" charset="0"/>
              </a:rPr>
              <a:t>Step 3</a:t>
            </a:r>
          </a:p>
        </p:txBody>
      </p:sp>
      <p:pic>
        <p:nvPicPr>
          <p:cNvPr id="5" name="Picture 4">
            <a:extLst>
              <a:ext uri="{FF2B5EF4-FFF2-40B4-BE49-F238E27FC236}">
                <a16:creationId xmlns:a16="http://schemas.microsoft.com/office/drawing/2014/main" id="{4113885D-8C34-CC42-4A44-F2E43F991674}"/>
              </a:ext>
            </a:extLst>
          </p:cNvPr>
          <p:cNvPicPr>
            <a:picLocks noChangeAspect="1"/>
          </p:cNvPicPr>
          <p:nvPr/>
        </p:nvPicPr>
        <p:blipFill>
          <a:blip r:embed="rId2"/>
          <a:stretch>
            <a:fillRect/>
          </a:stretch>
        </p:blipFill>
        <p:spPr>
          <a:xfrm>
            <a:off x="611748" y="1075781"/>
            <a:ext cx="6903031" cy="840105"/>
          </a:xfrm>
          <a:prstGeom prst="rect">
            <a:avLst/>
          </a:prstGeom>
        </p:spPr>
      </p:pic>
      <p:sp>
        <p:nvSpPr>
          <p:cNvPr id="7" name="TextBox 6">
            <a:extLst>
              <a:ext uri="{FF2B5EF4-FFF2-40B4-BE49-F238E27FC236}">
                <a16:creationId xmlns:a16="http://schemas.microsoft.com/office/drawing/2014/main" id="{9B6C0250-D511-AC51-0D87-5CF3EEC7FCF2}"/>
              </a:ext>
            </a:extLst>
          </p:cNvPr>
          <p:cNvSpPr txBox="1"/>
          <p:nvPr/>
        </p:nvSpPr>
        <p:spPr>
          <a:xfrm>
            <a:off x="658527" y="2132112"/>
            <a:ext cx="5035730" cy="400110"/>
          </a:xfrm>
          <a:prstGeom prst="rect">
            <a:avLst/>
          </a:prstGeom>
          <a:noFill/>
        </p:spPr>
        <p:txBody>
          <a:bodyPr wrap="square">
            <a:spAutoFit/>
          </a:bodyPr>
          <a:lstStyle/>
          <a:p>
            <a:r>
              <a:rPr lang="en-IN" sz="2000" b="1" dirty="0">
                <a:solidFill>
                  <a:srgbClr val="FF0000"/>
                </a:solidFill>
                <a:latin typeface="Lato" panose="020F0502020204030203" pitchFamily="34" charset="0"/>
                <a:ea typeface="Lato" panose="020F0502020204030203" pitchFamily="34" charset="0"/>
                <a:cs typeface="Lato" panose="020F0502020204030203" pitchFamily="34" charset="0"/>
              </a:rPr>
              <a:t>Step 4</a:t>
            </a:r>
          </a:p>
        </p:txBody>
      </p:sp>
      <p:pic>
        <p:nvPicPr>
          <p:cNvPr id="8" name="Picture 7">
            <a:extLst>
              <a:ext uri="{FF2B5EF4-FFF2-40B4-BE49-F238E27FC236}">
                <a16:creationId xmlns:a16="http://schemas.microsoft.com/office/drawing/2014/main" id="{D2B2F659-58EE-13DB-4860-85C4118FBE00}"/>
              </a:ext>
            </a:extLst>
          </p:cNvPr>
          <p:cNvPicPr>
            <a:picLocks noChangeAspect="1"/>
          </p:cNvPicPr>
          <p:nvPr/>
        </p:nvPicPr>
        <p:blipFill>
          <a:blip r:embed="rId3"/>
          <a:stretch>
            <a:fillRect/>
          </a:stretch>
        </p:blipFill>
        <p:spPr>
          <a:xfrm>
            <a:off x="658527" y="2704905"/>
            <a:ext cx="1782168" cy="473583"/>
          </a:xfrm>
          <a:prstGeom prst="rect">
            <a:avLst/>
          </a:prstGeom>
        </p:spPr>
      </p:pic>
      <p:sp>
        <p:nvSpPr>
          <p:cNvPr id="10" name="TextBox 9">
            <a:extLst>
              <a:ext uri="{FF2B5EF4-FFF2-40B4-BE49-F238E27FC236}">
                <a16:creationId xmlns:a16="http://schemas.microsoft.com/office/drawing/2014/main" id="{7CAC083D-5CDD-C943-D997-3166BD27E2CC}"/>
              </a:ext>
            </a:extLst>
          </p:cNvPr>
          <p:cNvSpPr txBox="1"/>
          <p:nvPr/>
        </p:nvSpPr>
        <p:spPr>
          <a:xfrm>
            <a:off x="658527" y="3351171"/>
            <a:ext cx="5035730" cy="4001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Pts val="5000"/>
              <a:buFont typeface="Lexend Deca"/>
              <a:buNone/>
              <a:tabLst/>
              <a:defRPr/>
            </a:pPr>
            <a:r>
              <a:rPr kumimoji="0" lang="en" sz="2000" b="1" i="0" u="none" strike="noStrike" kern="0" cap="none" spc="0" normalizeH="0" baseline="0" noProof="0" dirty="0">
                <a:ln>
                  <a:noFill/>
                </a:ln>
                <a:solidFill>
                  <a:srgbClr val="FF0000"/>
                </a:solidFill>
                <a:effectLst/>
                <a:uLnTx/>
                <a:uFillTx/>
                <a:latin typeface="Lato" panose="020F0502020204030203" pitchFamily="34" charset="0"/>
                <a:ea typeface="Lato" panose="020F0502020204030203" pitchFamily="34" charset="0"/>
                <a:cs typeface="Lato" panose="020F0502020204030203" pitchFamily="34" charset="0"/>
                <a:sym typeface="Lexend Deca"/>
              </a:rPr>
              <a:t>Reconstruction step</a:t>
            </a:r>
          </a:p>
        </p:txBody>
      </p:sp>
      <p:pic>
        <p:nvPicPr>
          <p:cNvPr id="11" name="Picture 10">
            <a:extLst>
              <a:ext uri="{FF2B5EF4-FFF2-40B4-BE49-F238E27FC236}">
                <a16:creationId xmlns:a16="http://schemas.microsoft.com/office/drawing/2014/main" id="{6077ED2F-3839-2961-60B3-2BA190A06E00}"/>
              </a:ext>
            </a:extLst>
          </p:cNvPr>
          <p:cNvPicPr>
            <a:picLocks noChangeAspect="1"/>
          </p:cNvPicPr>
          <p:nvPr/>
        </p:nvPicPr>
        <p:blipFill>
          <a:blip r:embed="rId4"/>
          <a:stretch>
            <a:fillRect/>
          </a:stretch>
        </p:blipFill>
        <p:spPr>
          <a:xfrm>
            <a:off x="773023" y="3923964"/>
            <a:ext cx="1553175" cy="502083"/>
          </a:xfrm>
          <a:prstGeom prst="rect">
            <a:avLst/>
          </a:prstGeom>
        </p:spPr>
      </p:pic>
      <p:pic>
        <p:nvPicPr>
          <p:cNvPr id="12" name="Picture 11">
            <a:extLst>
              <a:ext uri="{FF2B5EF4-FFF2-40B4-BE49-F238E27FC236}">
                <a16:creationId xmlns:a16="http://schemas.microsoft.com/office/drawing/2014/main" id="{6B963061-4B5C-37B0-A721-27CA19245D77}"/>
              </a:ext>
            </a:extLst>
          </p:cNvPr>
          <p:cNvPicPr>
            <a:picLocks noChangeAspect="1"/>
          </p:cNvPicPr>
          <p:nvPr/>
        </p:nvPicPr>
        <p:blipFill>
          <a:blip r:embed="rId5"/>
          <a:stretch>
            <a:fillRect/>
          </a:stretch>
        </p:blipFill>
        <p:spPr>
          <a:xfrm>
            <a:off x="658527" y="4467789"/>
            <a:ext cx="2188440" cy="563690"/>
          </a:xfrm>
          <a:prstGeom prst="rect">
            <a:avLst/>
          </a:prstGeom>
        </p:spPr>
      </p:pic>
      <p:pic>
        <p:nvPicPr>
          <p:cNvPr id="13" name="Picture 12">
            <a:extLst>
              <a:ext uri="{FF2B5EF4-FFF2-40B4-BE49-F238E27FC236}">
                <a16:creationId xmlns:a16="http://schemas.microsoft.com/office/drawing/2014/main" id="{62DABB95-77B6-0C44-127B-C2548BBE6F2F}"/>
              </a:ext>
            </a:extLst>
          </p:cNvPr>
          <p:cNvPicPr>
            <a:picLocks noChangeAspect="1"/>
          </p:cNvPicPr>
          <p:nvPr/>
        </p:nvPicPr>
        <p:blipFill>
          <a:blip r:embed="rId6"/>
          <a:stretch>
            <a:fillRect/>
          </a:stretch>
        </p:blipFill>
        <p:spPr>
          <a:xfrm>
            <a:off x="3176392" y="4426047"/>
            <a:ext cx="1563540" cy="511347"/>
          </a:xfrm>
          <a:prstGeom prst="rect">
            <a:avLst/>
          </a:prstGeom>
        </p:spPr>
      </p:pic>
    </p:spTree>
    <p:extLst>
      <p:ext uri="{BB962C8B-B14F-4D97-AF65-F5344CB8AC3E}">
        <p14:creationId xmlns:p14="http://schemas.microsoft.com/office/powerpoint/2010/main" val="1869447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682" name="Google Shape;682;p56"/>
          <p:cNvPicPr preferRelativeResize="0"/>
          <p:nvPr/>
        </p:nvPicPr>
        <p:blipFill rotWithShape="1">
          <a:blip r:embed="rId3">
            <a:alphaModFix/>
          </a:blip>
          <a:srcRect l="10276" t="13417" r="13258" b="16774"/>
          <a:stretch/>
        </p:blipFill>
        <p:spPr>
          <a:xfrm>
            <a:off x="1136475" y="1341575"/>
            <a:ext cx="3269400" cy="2985100"/>
          </a:xfrm>
          <a:prstGeom prst="rect">
            <a:avLst/>
          </a:prstGeom>
          <a:noFill/>
          <a:ln>
            <a:noFill/>
          </a:ln>
        </p:spPr>
      </p:pic>
      <p:sp>
        <p:nvSpPr>
          <p:cNvPr id="683" name="Google Shape;683;p56"/>
          <p:cNvSpPr txBox="1">
            <a:spLocks noGrp="1"/>
          </p:cNvSpPr>
          <p:nvPr>
            <p:ph type="title"/>
          </p:nvPr>
        </p:nvSpPr>
        <p:spPr>
          <a:xfrm>
            <a:off x="4417459" y="2413225"/>
            <a:ext cx="4260699"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CODE IMPLEMENTATION</a:t>
            </a:r>
            <a:endParaRPr dirty="0"/>
          </a:p>
        </p:txBody>
      </p:sp>
      <p:sp>
        <p:nvSpPr>
          <p:cNvPr id="684" name="Google Shape;684;p56"/>
          <p:cNvSpPr txBox="1">
            <a:spLocks noGrp="1"/>
          </p:cNvSpPr>
          <p:nvPr>
            <p:ph type="title" idx="2"/>
          </p:nvPr>
        </p:nvSpPr>
        <p:spPr>
          <a:xfrm>
            <a:off x="5158350" y="543200"/>
            <a:ext cx="3269400" cy="15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79BE-6D7F-EA2A-F59C-A77AFC206B82}"/>
              </a:ext>
            </a:extLst>
          </p:cNvPr>
          <p:cNvSpPr>
            <a:spLocks noGrp="1"/>
          </p:cNvSpPr>
          <p:nvPr>
            <p:ph type="title"/>
          </p:nvPr>
        </p:nvSpPr>
        <p:spPr>
          <a:xfrm>
            <a:off x="655090" y="351540"/>
            <a:ext cx="5681100" cy="548700"/>
          </a:xfrm>
        </p:spPr>
        <p:txBody>
          <a:bodyPr/>
          <a:lstStyle/>
          <a:p>
            <a:pPr algn="ctr"/>
            <a:r>
              <a:rPr lang="en-US" sz="2000" dirty="0">
                <a:solidFill>
                  <a:srgbClr val="FF0000"/>
                </a:solidFill>
              </a:rPr>
              <a:t>IMPORTING PACKAGES AND LOADING STOCK PRICES OF COMPANIES</a:t>
            </a:r>
            <a:endParaRPr lang="en-IN" sz="2000" dirty="0">
              <a:solidFill>
                <a:srgbClr val="FF0000"/>
              </a:solidFill>
            </a:endParaRPr>
          </a:p>
        </p:txBody>
      </p:sp>
      <p:pic>
        <p:nvPicPr>
          <p:cNvPr id="4" name="Picture 3">
            <a:extLst>
              <a:ext uri="{FF2B5EF4-FFF2-40B4-BE49-F238E27FC236}">
                <a16:creationId xmlns:a16="http://schemas.microsoft.com/office/drawing/2014/main" id="{F38B6A6A-98CA-6ED2-EDFE-1DFAE5F783C7}"/>
              </a:ext>
            </a:extLst>
          </p:cNvPr>
          <p:cNvPicPr>
            <a:picLocks noChangeAspect="1"/>
          </p:cNvPicPr>
          <p:nvPr/>
        </p:nvPicPr>
        <p:blipFill>
          <a:blip r:embed="rId2"/>
          <a:stretch>
            <a:fillRect/>
          </a:stretch>
        </p:blipFill>
        <p:spPr>
          <a:xfrm>
            <a:off x="779282" y="1717310"/>
            <a:ext cx="7585436" cy="2190887"/>
          </a:xfrm>
          <a:prstGeom prst="rect">
            <a:avLst/>
          </a:prstGeom>
        </p:spPr>
      </p:pic>
    </p:spTree>
    <p:extLst>
      <p:ext uri="{BB962C8B-B14F-4D97-AF65-F5344CB8AC3E}">
        <p14:creationId xmlns:p14="http://schemas.microsoft.com/office/powerpoint/2010/main" val="2932098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551545-D197-8309-16AB-6D32061D9A13}"/>
              </a:ext>
            </a:extLst>
          </p:cNvPr>
          <p:cNvPicPr>
            <a:picLocks noChangeAspect="1"/>
          </p:cNvPicPr>
          <p:nvPr/>
        </p:nvPicPr>
        <p:blipFill>
          <a:blip r:embed="rId2"/>
          <a:stretch>
            <a:fillRect/>
          </a:stretch>
        </p:blipFill>
        <p:spPr>
          <a:xfrm>
            <a:off x="306470" y="2790763"/>
            <a:ext cx="8268789" cy="766257"/>
          </a:xfrm>
          <a:prstGeom prst="rect">
            <a:avLst/>
          </a:prstGeom>
        </p:spPr>
      </p:pic>
      <p:sp>
        <p:nvSpPr>
          <p:cNvPr id="8" name="Title 1">
            <a:extLst>
              <a:ext uri="{FF2B5EF4-FFF2-40B4-BE49-F238E27FC236}">
                <a16:creationId xmlns:a16="http://schemas.microsoft.com/office/drawing/2014/main" id="{95A6E1F4-136A-A91A-4929-D34E90469802}"/>
              </a:ext>
            </a:extLst>
          </p:cNvPr>
          <p:cNvSpPr txBox="1">
            <a:spLocks/>
          </p:cNvSpPr>
          <p:nvPr/>
        </p:nvSpPr>
        <p:spPr>
          <a:xfrm>
            <a:off x="1080392" y="1549475"/>
            <a:ext cx="5086491" cy="4919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rgbClr val="FF0000"/>
                </a:solidFill>
                <a:latin typeface="Palanquin SemiBold" panose="020B0004020203020204" pitchFamily="34" charset="0"/>
                <a:cs typeface="Palanquin SemiBold" panose="020B0004020203020204" pitchFamily="34" charset="0"/>
              </a:rPr>
              <a:t>CHOOSING STOCKS FROM SAME SECTOR</a:t>
            </a:r>
            <a:endParaRPr lang="en-IN" sz="2000" dirty="0">
              <a:solidFill>
                <a:srgbClr val="FF0000"/>
              </a:solidFill>
              <a:latin typeface="Palanquin SemiBold" panose="020B0004020203020204" pitchFamily="34" charset="0"/>
              <a:cs typeface="Palanquin SemiBold" panose="020B0004020203020204" pitchFamily="34" charset="0"/>
            </a:endParaRPr>
          </a:p>
        </p:txBody>
      </p:sp>
    </p:spTree>
    <p:extLst>
      <p:ext uri="{BB962C8B-B14F-4D97-AF65-F5344CB8AC3E}">
        <p14:creationId xmlns:p14="http://schemas.microsoft.com/office/powerpoint/2010/main" val="279997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85B2C1-F7F4-EB24-9E03-157FF16DE62A}"/>
              </a:ext>
            </a:extLst>
          </p:cNvPr>
          <p:cNvPicPr>
            <a:picLocks noChangeAspect="1"/>
          </p:cNvPicPr>
          <p:nvPr/>
        </p:nvPicPr>
        <p:blipFill>
          <a:blip r:embed="rId2"/>
          <a:stretch>
            <a:fillRect/>
          </a:stretch>
        </p:blipFill>
        <p:spPr>
          <a:xfrm>
            <a:off x="313508" y="1742694"/>
            <a:ext cx="8516983" cy="1908058"/>
          </a:xfrm>
          <a:prstGeom prst="rect">
            <a:avLst/>
          </a:prstGeom>
        </p:spPr>
      </p:pic>
      <p:sp>
        <p:nvSpPr>
          <p:cNvPr id="6" name="Title 1">
            <a:extLst>
              <a:ext uri="{FF2B5EF4-FFF2-40B4-BE49-F238E27FC236}">
                <a16:creationId xmlns:a16="http://schemas.microsoft.com/office/drawing/2014/main" id="{1E77E191-D340-F319-3F45-AE5F8D2AE5CD}"/>
              </a:ext>
            </a:extLst>
          </p:cNvPr>
          <p:cNvSpPr txBox="1">
            <a:spLocks/>
          </p:cNvSpPr>
          <p:nvPr/>
        </p:nvSpPr>
        <p:spPr>
          <a:xfrm>
            <a:off x="1222018" y="650244"/>
            <a:ext cx="5681100" cy="5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rgbClr val="FF0000"/>
                </a:solidFill>
                <a:latin typeface="Palanquin SemiBold" panose="020B0004020203020204" pitchFamily="34" charset="0"/>
                <a:cs typeface="Palanquin SemiBold" panose="020B0004020203020204" pitchFamily="34" charset="0"/>
              </a:rPr>
              <a:t>CREATING DATAFRAME FOR STOCKS</a:t>
            </a:r>
            <a:endParaRPr lang="en-IN" sz="2000" dirty="0">
              <a:solidFill>
                <a:srgbClr val="FF0000"/>
              </a:solidFill>
              <a:latin typeface="Palanquin SemiBold" panose="020B0004020203020204" pitchFamily="34" charset="0"/>
              <a:cs typeface="Palanquin SemiBold" panose="020B0004020203020204" pitchFamily="34" charset="0"/>
            </a:endParaRPr>
          </a:p>
        </p:txBody>
      </p:sp>
    </p:spTree>
    <p:extLst>
      <p:ext uri="{BB962C8B-B14F-4D97-AF65-F5344CB8AC3E}">
        <p14:creationId xmlns:p14="http://schemas.microsoft.com/office/powerpoint/2010/main" val="178795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2C41AB-AD28-5B03-C7EC-4F473028A3A3}"/>
              </a:ext>
            </a:extLst>
          </p:cNvPr>
          <p:cNvPicPr>
            <a:picLocks noChangeAspect="1"/>
          </p:cNvPicPr>
          <p:nvPr/>
        </p:nvPicPr>
        <p:blipFill>
          <a:blip r:embed="rId2"/>
          <a:stretch>
            <a:fillRect/>
          </a:stretch>
        </p:blipFill>
        <p:spPr>
          <a:xfrm>
            <a:off x="97699" y="921748"/>
            <a:ext cx="7067550" cy="1314450"/>
          </a:xfrm>
          <a:prstGeom prst="rect">
            <a:avLst/>
          </a:prstGeom>
        </p:spPr>
      </p:pic>
      <p:pic>
        <p:nvPicPr>
          <p:cNvPr id="5" name="Picture 4">
            <a:extLst>
              <a:ext uri="{FF2B5EF4-FFF2-40B4-BE49-F238E27FC236}">
                <a16:creationId xmlns:a16="http://schemas.microsoft.com/office/drawing/2014/main" id="{5AD8B783-8444-F95B-7C5C-A9A9F42BF105}"/>
              </a:ext>
            </a:extLst>
          </p:cNvPr>
          <p:cNvPicPr>
            <a:picLocks noChangeAspect="1"/>
          </p:cNvPicPr>
          <p:nvPr/>
        </p:nvPicPr>
        <p:blipFill>
          <a:blip r:embed="rId3"/>
          <a:stretch>
            <a:fillRect/>
          </a:stretch>
        </p:blipFill>
        <p:spPr>
          <a:xfrm>
            <a:off x="655090" y="2489019"/>
            <a:ext cx="8451668" cy="2221606"/>
          </a:xfrm>
          <a:prstGeom prst="rect">
            <a:avLst/>
          </a:prstGeom>
        </p:spPr>
      </p:pic>
      <p:sp>
        <p:nvSpPr>
          <p:cNvPr id="6" name="Title 1">
            <a:extLst>
              <a:ext uri="{FF2B5EF4-FFF2-40B4-BE49-F238E27FC236}">
                <a16:creationId xmlns:a16="http://schemas.microsoft.com/office/drawing/2014/main" id="{96CCB585-6BAF-D2FA-3858-338602D28566}"/>
              </a:ext>
            </a:extLst>
          </p:cNvPr>
          <p:cNvSpPr txBox="1">
            <a:spLocks/>
          </p:cNvSpPr>
          <p:nvPr/>
        </p:nvSpPr>
        <p:spPr>
          <a:xfrm>
            <a:off x="655090" y="351540"/>
            <a:ext cx="5681100" cy="5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FF0000"/>
                </a:solidFill>
                <a:latin typeface="Palanquin SemiBold" panose="020B0004020203020204" pitchFamily="34" charset="0"/>
                <a:cs typeface="Palanquin SemiBold" panose="020B0004020203020204" pitchFamily="34" charset="0"/>
              </a:rPr>
              <a:t>FITTING THE MODEL AND RECONSTRUCTION</a:t>
            </a:r>
            <a:endParaRPr lang="en-IN" sz="2000" b="1" dirty="0">
              <a:solidFill>
                <a:srgbClr val="FF0000"/>
              </a:solidFill>
              <a:latin typeface="Palanquin SemiBold" panose="020B0004020203020204" pitchFamily="34" charset="0"/>
              <a:cs typeface="Palanquin SemiBold" panose="020B0004020203020204" pitchFamily="34" charset="0"/>
            </a:endParaRPr>
          </a:p>
        </p:txBody>
      </p:sp>
    </p:spTree>
    <p:extLst>
      <p:ext uri="{BB962C8B-B14F-4D97-AF65-F5344CB8AC3E}">
        <p14:creationId xmlns:p14="http://schemas.microsoft.com/office/powerpoint/2010/main" val="4142923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5D7B33-2660-5E26-0825-4095D9047F1F}"/>
              </a:ext>
            </a:extLst>
          </p:cNvPr>
          <p:cNvPicPr>
            <a:picLocks noChangeAspect="1"/>
          </p:cNvPicPr>
          <p:nvPr/>
        </p:nvPicPr>
        <p:blipFill>
          <a:blip r:embed="rId2"/>
          <a:stretch>
            <a:fillRect/>
          </a:stretch>
        </p:blipFill>
        <p:spPr>
          <a:xfrm>
            <a:off x="606323" y="662560"/>
            <a:ext cx="5501870" cy="1975636"/>
          </a:xfrm>
          <a:prstGeom prst="rect">
            <a:avLst/>
          </a:prstGeom>
        </p:spPr>
      </p:pic>
      <p:pic>
        <p:nvPicPr>
          <p:cNvPr id="5" name="Picture 4">
            <a:extLst>
              <a:ext uri="{FF2B5EF4-FFF2-40B4-BE49-F238E27FC236}">
                <a16:creationId xmlns:a16="http://schemas.microsoft.com/office/drawing/2014/main" id="{033725AD-D75A-0630-6E39-B10B5E53360F}"/>
              </a:ext>
            </a:extLst>
          </p:cNvPr>
          <p:cNvPicPr>
            <a:picLocks noChangeAspect="1"/>
          </p:cNvPicPr>
          <p:nvPr/>
        </p:nvPicPr>
        <p:blipFill>
          <a:blip r:embed="rId3"/>
          <a:stretch>
            <a:fillRect/>
          </a:stretch>
        </p:blipFill>
        <p:spPr>
          <a:xfrm>
            <a:off x="692330" y="2894040"/>
            <a:ext cx="8233922" cy="1959368"/>
          </a:xfrm>
          <a:prstGeom prst="rect">
            <a:avLst/>
          </a:prstGeom>
        </p:spPr>
      </p:pic>
      <p:sp>
        <p:nvSpPr>
          <p:cNvPr id="6" name="Title 1">
            <a:extLst>
              <a:ext uri="{FF2B5EF4-FFF2-40B4-BE49-F238E27FC236}">
                <a16:creationId xmlns:a16="http://schemas.microsoft.com/office/drawing/2014/main" id="{B3FB9778-83F3-1CC5-E5FE-F5C3679A20DF}"/>
              </a:ext>
            </a:extLst>
          </p:cNvPr>
          <p:cNvSpPr txBox="1">
            <a:spLocks/>
          </p:cNvSpPr>
          <p:nvPr/>
        </p:nvSpPr>
        <p:spPr>
          <a:xfrm>
            <a:off x="692330" y="235716"/>
            <a:ext cx="5160494" cy="2824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FF0000"/>
                </a:solidFill>
                <a:latin typeface="Palanquin SemiBold" panose="020B0004020203020204" pitchFamily="34" charset="0"/>
                <a:cs typeface="Palanquin SemiBold" panose="020B0004020203020204" pitchFamily="34" charset="0"/>
              </a:rPr>
              <a:t>PREDICTING PRICES USING WINDOW SIZE</a:t>
            </a:r>
            <a:endParaRPr lang="en-IN" sz="2000" b="1" dirty="0">
              <a:solidFill>
                <a:srgbClr val="FF0000"/>
              </a:solidFill>
              <a:latin typeface="Palanquin SemiBold" panose="020B0004020203020204" pitchFamily="34" charset="0"/>
              <a:cs typeface="Palanquin SemiBold" panose="020B0004020203020204" pitchFamily="34" charset="0"/>
            </a:endParaRPr>
          </a:p>
        </p:txBody>
      </p:sp>
    </p:spTree>
    <p:extLst>
      <p:ext uri="{BB962C8B-B14F-4D97-AF65-F5344CB8AC3E}">
        <p14:creationId xmlns:p14="http://schemas.microsoft.com/office/powerpoint/2010/main" val="1708426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71E8BF-A92A-B08A-5173-85B22D33CB78}"/>
              </a:ext>
            </a:extLst>
          </p:cNvPr>
          <p:cNvPicPr>
            <a:picLocks noChangeAspect="1"/>
          </p:cNvPicPr>
          <p:nvPr/>
        </p:nvPicPr>
        <p:blipFill>
          <a:blip r:embed="rId2"/>
          <a:stretch>
            <a:fillRect/>
          </a:stretch>
        </p:blipFill>
        <p:spPr>
          <a:xfrm>
            <a:off x="400594" y="920860"/>
            <a:ext cx="4242290" cy="2833431"/>
          </a:xfrm>
          <a:prstGeom prst="rect">
            <a:avLst/>
          </a:prstGeom>
        </p:spPr>
      </p:pic>
      <p:pic>
        <p:nvPicPr>
          <p:cNvPr id="5" name="Picture 4">
            <a:extLst>
              <a:ext uri="{FF2B5EF4-FFF2-40B4-BE49-F238E27FC236}">
                <a16:creationId xmlns:a16="http://schemas.microsoft.com/office/drawing/2014/main" id="{37C604CE-D79B-F348-7871-21500C1B27EE}"/>
              </a:ext>
            </a:extLst>
          </p:cNvPr>
          <p:cNvPicPr>
            <a:picLocks noChangeAspect="1"/>
          </p:cNvPicPr>
          <p:nvPr/>
        </p:nvPicPr>
        <p:blipFill>
          <a:blip r:embed="rId3"/>
          <a:stretch>
            <a:fillRect/>
          </a:stretch>
        </p:blipFill>
        <p:spPr>
          <a:xfrm>
            <a:off x="4249227" y="3903228"/>
            <a:ext cx="4242290" cy="1046855"/>
          </a:xfrm>
          <a:prstGeom prst="rect">
            <a:avLst/>
          </a:prstGeom>
        </p:spPr>
      </p:pic>
      <p:sp>
        <p:nvSpPr>
          <p:cNvPr id="7" name="TextBox 6">
            <a:extLst>
              <a:ext uri="{FF2B5EF4-FFF2-40B4-BE49-F238E27FC236}">
                <a16:creationId xmlns:a16="http://schemas.microsoft.com/office/drawing/2014/main" id="{E0D4D623-2B3B-2564-034B-AC518EB9A0E1}"/>
              </a:ext>
            </a:extLst>
          </p:cNvPr>
          <p:cNvSpPr txBox="1"/>
          <p:nvPr/>
        </p:nvSpPr>
        <p:spPr>
          <a:xfrm>
            <a:off x="555172" y="212974"/>
            <a:ext cx="7146108" cy="707886"/>
          </a:xfrm>
          <a:prstGeom prst="rect">
            <a:avLst/>
          </a:prstGeom>
          <a:noFill/>
        </p:spPr>
        <p:txBody>
          <a:bodyPr wrap="square">
            <a:spAutoFit/>
          </a:bodyPr>
          <a:lstStyle/>
          <a:p>
            <a:pPr algn="ctr"/>
            <a:r>
              <a:rPr lang="en-IN" sz="2000" b="1" dirty="0">
                <a:solidFill>
                  <a:srgbClr val="FF0000"/>
                </a:solidFill>
                <a:latin typeface="Palanquin SemiBold" panose="020B0004020203020204" pitchFamily="34" charset="0"/>
                <a:cs typeface="Palanquin SemiBold" panose="020B0004020203020204" pitchFamily="34" charset="0"/>
              </a:rPr>
              <a:t>MAKING CONTINUOUS PREDICTIONS TILL THE THRESHOLD IS REACHED </a:t>
            </a:r>
          </a:p>
        </p:txBody>
      </p:sp>
    </p:spTree>
    <p:extLst>
      <p:ext uri="{BB962C8B-B14F-4D97-AF65-F5344CB8AC3E}">
        <p14:creationId xmlns:p14="http://schemas.microsoft.com/office/powerpoint/2010/main" val="453015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pic>
        <p:nvPicPr>
          <p:cNvPr id="1045" name="Google Shape;1045;p71"/>
          <p:cNvPicPr preferRelativeResize="0"/>
          <p:nvPr/>
        </p:nvPicPr>
        <p:blipFill rotWithShape="1">
          <a:blip r:embed="rId3">
            <a:alphaModFix/>
          </a:blip>
          <a:srcRect l="10958" t="9524" r="7501" b="9134"/>
          <a:stretch/>
        </p:blipFill>
        <p:spPr>
          <a:xfrm>
            <a:off x="5509825" y="1341575"/>
            <a:ext cx="2917926" cy="2910850"/>
          </a:xfrm>
          <a:prstGeom prst="rect">
            <a:avLst/>
          </a:prstGeom>
          <a:noFill/>
          <a:ln>
            <a:noFill/>
          </a:ln>
        </p:spPr>
      </p:pic>
      <p:sp>
        <p:nvSpPr>
          <p:cNvPr id="1046" name="Google Shape;1046;p71"/>
          <p:cNvSpPr txBox="1">
            <a:spLocks noGrp="1"/>
          </p:cNvSpPr>
          <p:nvPr>
            <p:ph type="title"/>
          </p:nvPr>
        </p:nvSpPr>
        <p:spPr>
          <a:xfrm>
            <a:off x="716250" y="540618"/>
            <a:ext cx="5351700" cy="6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Members</a:t>
            </a:r>
            <a:endParaRPr dirty="0"/>
          </a:p>
        </p:txBody>
      </p:sp>
      <p:sp>
        <p:nvSpPr>
          <p:cNvPr id="1047" name="Google Shape;1047;p71"/>
          <p:cNvSpPr txBox="1">
            <a:spLocks noGrp="1"/>
          </p:cNvSpPr>
          <p:nvPr>
            <p:ph type="subTitle" idx="1"/>
          </p:nvPr>
        </p:nvSpPr>
        <p:spPr>
          <a:xfrm>
            <a:off x="1422003" y="1244894"/>
            <a:ext cx="11154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Dinesh S</a:t>
            </a:r>
            <a:endParaRPr dirty="0"/>
          </a:p>
        </p:txBody>
      </p:sp>
      <p:sp>
        <p:nvSpPr>
          <p:cNvPr id="1048" name="Google Shape;1048;p71"/>
          <p:cNvSpPr txBox="1">
            <a:spLocks noGrp="1"/>
          </p:cNvSpPr>
          <p:nvPr>
            <p:ph type="subTitle" idx="2"/>
          </p:nvPr>
        </p:nvSpPr>
        <p:spPr>
          <a:xfrm>
            <a:off x="2762033" y="1306285"/>
            <a:ext cx="2678642"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CB.EN.U4AIE19025</a:t>
            </a:r>
            <a:endParaRPr dirty="0"/>
          </a:p>
        </p:txBody>
      </p:sp>
      <p:sp>
        <p:nvSpPr>
          <p:cNvPr id="1049" name="Google Shape;1049;p71"/>
          <p:cNvSpPr txBox="1">
            <a:spLocks noGrp="1"/>
          </p:cNvSpPr>
          <p:nvPr>
            <p:ph type="subTitle" idx="3"/>
          </p:nvPr>
        </p:nvSpPr>
        <p:spPr>
          <a:xfrm>
            <a:off x="1420503" y="1932409"/>
            <a:ext cx="11169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Sanjay B</a:t>
            </a:r>
            <a:endParaRPr dirty="0"/>
          </a:p>
        </p:txBody>
      </p:sp>
      <p:sp>
        <p:nvSpPr>
          <p:cNvPr id="1050" name="Google Shape;1050;p71"/>
          <p:cNvSpPr txBox="1">
            <a:spLocks noGrp="1"/>
          </p:cNvSpPr>
          <p:nvPr>
            <p:ph type="subTitle" idx="4"/>
          </p:nvPr>
        </p:nvSpPr>
        <p:spPr>
          <a:xfrm>
            <a:off x="2762040" y="1998733"/>
            <a:ext cx="2678635"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CB.EN.U4AIE19056</a:t>
            </a:r>
            <a:endParaRPr dirty="0"/>
          </a:p>
        </p:txBody>
      </p:sp>
      <p:sp>
        <p:nvSpPr>
          <p:cNvPr id="1051" name="Google Shape;1051;p71"/>
          <p:cNvSpPr txBox="1">
            <a:spLocks noGrp="1"/>
          </p:cNvSpPr>
          <p:nvPr>
            <p:ph type="subTitle" idx="5"/>
          </p:nvPr>
        </p:nvSpPr>
        <p:spPr>
          <a:xfrm>
            <a:off x="1420503" y="3558241"/>
            <a:ext cx="1264116"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Sivamaran </a:t>
            </a:r>
            <a:endParaRPr dirty="0"/>
          </a:p>
        </p:txBody>
      </p:sp>
      <p:sp>
        <p:nvSpPr>
          <p:cNvPr id="1052" name="Google Shape;1052;p71"/>
          <p:cNvSpPr txBox="1">
            <a:spLocks noGrp="1"/>
          </p:cNvSpPr>
          <p:nvPr>
            <p:ph type="subTitle" idx="6"/>
          </p:nvPr>
        </p:nvSpPr>
        <p:spPr>
          <a:xfrm>
            <a:off x="2762040" y="2817913"/>
            <a:ext cx="2678635"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CB.EN.U4AIE19058</a:t>
            </a:r>
            <a:endParaRPr dirty="0"/>
          </a:p>
        </p:txBody>
      </p:sp>
      <p:sp>
        <p:nvSpPr>
          <p:cNvPr id="1053" name="Google Shape;1053;p71"/>
          <p:cNvSpPr/>
          <p:nvPr/>
        </p:nvSpPr>
        <p:spPr>
          <a:xfrm flipH="1">
            <a:off x="8653460" y="4744996"/>
            <a:ext cx="490552" cy="377379"/>
          </a:xfrm>
          <a:custGeom>
            <a:avLst/>
            <a:gdLst/>
            <a:ahLst/>
            <a:cxnLst/>
            <a:rect l="l" t="t" r="r" b="b"/>
            <a:pathLst>
              <a:path w="73795" h="56770" extrusionOk="0">
                <a:moveTo>
                  <a:pt x="29956" y="0"/>
                </a:moveTo>
                <a:cubicBezTo>
                  <a:pt x="23283" y="0"/>
                  <a:pt x="16241" y="1492"/>
                  <a:pt x="9169" y="5295"/>
                </a:cubicBezTo>
                <a:cubicBezTo>
                  <a:pt x="1" y="10219"/>
                  <a:pt x="1200" y="20947"/>
                  <a:pt x="9063" y="23951"/>
                </a:cubicBezTo>
                <a:cubicBezTo>
                  <a:pt x="21373" y="28652"/>
                  <a:pt x="26265" y="32461"/>
                  <a:pt x="31953" y="40133"/>
                </a:cubicBezTo>
                <a:cubicBezTo>
                  <a:pt x="38861" y="49451"/>
                  <a:pt x="42076" y="56327"/>
                  <a:pt x="52592" y="56762"/>
                </a:cubicBezTo>
                <a:cubicBezTo>
                  <a:pt x="52717" y="56767"/>
                  <a:pt x="52843" y="56770"/>
                  <a:pt x="52969" y="56770"/>
                </a:cubicBezTo>
                <a:cubicBezTo>
                  <a:pt x="61326" y="56770"/>
                  <a:pt x="73795" y="45763"/>
                  <a:pt x="68903" y="28609"/>
                </a:cubicBezTo>
                <a:cubicBezTo>
                  <a:pt x="64467" y="13020"/>
                  <a:pt x="51446" y="3820"/>
                  <a:pt x="41270" y="1379"/>
                </a:cubicBezTo>
                <a:cubicBezTo>
                  <a:pt x="37672" y="515"/>
                  <a:pt x="33878" y="0"/>
                  <a:pt x="299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4" name="Google Shape;1054;p71"/>
          <p:cNvGrpSpPr/>
          <p:nvPr/>
        </p:nvGrpSpPr>
        <p:grpSpPr>
          <a:xfrm>
            <a:off x="932561" y="1308370"/>
            <a:ext cx="264813" cy="352693"/>
            <a:chOff x="6703732" y="3346936"/>
            <a:chExt cx="264813" cy="352693"/>
          </a:xfrm>
        </p:grpSpPr>
        <p:sp>
          <p:nvSpPr>
            <p:cNvPr id="1055" name="Google Shape;1055;p71"/>
            <p:cNvSpPr/>
            <p:nvPr/>
          </p:nvSpPr>
          <p:spPr>
            <a:xfrm>
              <a:off x="6797283" y="3468777"/>
              <a:ext cx="10581" cy="15872"/>
            </a:xfrm>
            <a:custGeom>
              <a:avLst/>
              <a:gdLst/>
              <a:ahLst/>
              <a:cxnLst/>
              <a:rect l="l" t="t" r="r" b="b"/>
              <a:pathLst>
                <a:path w="334" h="501" extrusionOk="0">
                  <a:moveTo>
                    <a:pt x="167" y="0"/>
                  </a:moveTo>
                  <a:cubicBezTo>
                    <a:pt x="84" y="0"/>
                    <a:pt x="0" y="72"/>
                    <a:pt x="0" y="167"/>
                  </a:cubicBezTo>
                  <a:lnTo>
                    <a:pt x="0" y="345"/>
                  </a:lnTo>
                  <a:cubicBezTo>
                    <a:pt x="0" y="429"/>
                    <a:pt x="84" y="500"/>
                    <a:pt x="167" y="500"/>
                  </a:cubicBezTo>
                  <a:cubicBezTo>
                    <a:pt x="262" y="500"/>
                    <a:pt x="334" y="429"/>
                    <a:pt x="334" y="345"/>
                  </a:cubicBezTo>
                  <a:lnTo>
                    <a:pt x="334" y="167"/>
                  </a:lnTo>
                  <a:cubicBezTo>
                    <a:pt x="334" y="72"/>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1"/>
            <p:cNvSpPr/>
            <p:nvPr/>
          </p:nvSpPr>
          <p:spPr>
            <a:xfrm>
              <a:off x="6863272" y="3468777"/>
              <a:ext cx="10613" cy="15872"/>
            </a:xfrm>
            <a:custGeom>
              <a:avLst/>
              <a:gdLst/>
              <a:ahLst/>
              <a:cxnLst/>
              <a:rect l="l" t="t" r="r" b="b"/>
              <a:pathLst>
                <a:path w="335"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34" y="72"/>
                    <a:pt x="263"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1"/>
            <p:cNvSpPr/>
            <p:nvPr/>
          </p:nvSpPr>
          <p:spPr>
            <a:xfrm>
              <a:off x="6814231" y="3507712"/>
              <a:ext cx="43433" cy="15777"/>
            </a:xfrm>
            <a:custGeom>
              <a:avLst/>
              <a:gdLst/>
              <a:ahLst/>
              <a:cxnLst/>
              <a:rect l="l" t="t" r="r" b="b"/>
              <a:pathLst>
                <a:path w="1371" h="498" extrusionOk="0">
                  <a:moveTo>
                    <a:pt x="174" y="0"/>
                  </a:moveTo>
                  <a:cubicBezTo>
                    <a:pt x="132" y="0"/>
                    <a:pt x="90" y="15"/>
                    <a:pt x="60" y="45"/>
                  </a:cubicBezTo>
                  <a:cubicBezTo>
                    <a:pt x="1" y="105"/>
                    <a:pt x="1" y="212"/>
                    <a:pt x="60" y="271"/>
                  </a:cubicBezTo>
                  <a:cubicBezTo>
                    <a:pt x="203" y="402"/>
                    <a:pt x="441" y="497"/>
                    <a:pt x="703" y="497"/>
                  </a:cubicBezTo>
                  <a:cubicBezTo>
                    <a:pt x="953" y="497"/>
                    <a:pt x="1192" y="402"/>
                    <a:pt x="1346" y="271"/>
                  </a:cubicBezTo>
                  <a:cubicBezTo>
                    <a:pt x="1370" y="212"/>
                    <a:pt x="1370" y="105"/>
                    <a:pt x="1311" y="45"/>
                  </a:cubicBezTo>
                  <a:cubicBezTo>
                    <a:pt x="1281" y="15"/>
                    <a:pt x="1242" y="0"/>
                    <a:pt x="1203" y="0"/>
                  </a:cubicBezTo>
                  <a:cubicBezTo>
                    <a:pt x="1165" y="0"/>
                    <a:pt x="1126" y="15"/>
                    <a:pt x="1096" y="45"/>
                  </a:cubicBezTo>
                  <a:cubicBezTo>
                    <a:pt x="1037" y="105"/>
                    <a:pt x="882" y="188"/>
                    <a:pt x="692" y="188"/>
                  </a:cubicBezTo>
                  <a:cubicBezTo>
                    <a:pt x="477" y="188"/>
                    <a:pt x="346" y="105"/>
                    <a:pt x="287" y="45"/>
                  </a:cubicBezTo>
                  <a:cubicBezTo>
                    <a:pt x="257" y="15"/>
                    <a:pt x="215"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1"/>
            <p:cNvSpPr/>
            <p:nvPr/>
          </p:nvSpPr>
          <p:spPr>
            <a:xfrm>
              <a:off x="6902143" y="3489876"/>
              <a:ext cx="32" cy="412"/>
            </a:xfrm>
            <a:custGeom>
              <a:avLst/>
              <a:gdLst/>
              <a:ahLst/>
              <a:cxnLst/>
              <a:rect l="l" t="t" r="r" b="b"/>
              <a:pathLst>
                <a:path w="1" h="13" extrusionOk="0">
                  <a:moveTo>
                    <a:pt x="0" y="13"/>
                  </a:moveTo>
                  <a:cubicBezTo>
                    <a:pt x="0" y="1"/>
                    <a:pt x="0" y="13"/>
                    <a:pt x="0" y="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1"/>
            <p:cNvSpPr/>
            <p:nvPr/>
          </p:nvSpPr>
          <p:spPr>
            <a:xfrm>
              <a:off x="6703732" y="3346936"/>
              <a:ext cx="264813" cy="352693"/>
            </a:xfrm>
            <a:custGeom>
              <a:avLst/>
              <a:gdLst/>
              <a:ahLst/>
              <a:cxnLst/>
              <a:rect l="l" t="t" r="r" b="b"/>
              <a:pathLst>
                <a:path w="8359" h="11133" extrusionOk="0">
                  <a:moveTo>
                    <a:pt x="4120" y="346"/>
                  </a:moveTo>
                  <a:cubicBezTo>
                    <a:pt x="5668" y="346"/>
                    <a:pt x="6918" y="1596"/>
                    <a:pt x="6918" y="3144"/>
                  </a:cubicBezTo>
                  <a:lnTo>
                    <a:pt x="6918" y="8081"/>
                  </a:lnTo>
                  <a:lnTo>
                    <a:pt x="6918" y="8081"/>
                  </a:lnTo>
                  <a:lnTo>
                    <a:pt x="6049" y="7787"/>
                  </a:lnTo>
                  <a:cubicBezTo>
                    <a:pt x="6037" y="7763"/>
                    <a:pt x="6037" y="7739"/>
                    <a:pt x="6013" y="7716"/>
                  </a:cubicBezTo>
                  <a:lnTo>
                    <a:pt x="5608" y="7311"/>
                  </a:lnTo>
                  <a:cubicBezTo>
                    <a:pt x="5537" y="7239"/>
                    <a:pt x="5442" y="7204"/>
                    <a:pt x="5358" y="7204"/>
                  </a:cubicBezTo>
                  <a:lnTo>
                    <a:pt x="5358" y="6608"/>
                  </a:lnTo>
                  <a:cubicBezTo>
                    <a:pt x="5727" y="6406"/>
                    <a:pt x="6037" y="6084"/>
                    <a:pt x="6251" y="5715"/>
                  </a:cubicBezTo>
                  <a:lnTo>
                    <a:pt x="6251" y="7299"/>
                  </a:lnTo>
                  <a:cubicBezTo>
                    <a:pt x="6251" y="7382"/>
                    <a:pt x="6323" y="7466"/>
                    <a:pt x="6406" y="7466"/>
                  </a:cubicBezTo>
                  <a:cubicBezTo>
                    <a:pt x="6501" y="7466"/>
                    <a:pt x="6573" y="7382"/>
                    <a:pt x="6573" y="7299"/>
                  </a:cubicBezTo>
                  <a:lnTo>
                    <a:pt x="6573" y="4144"/>
                  </a:lnTo>
                  <a:cubicBezTo>
                    <a:pt x="6573" y="3882"/>
                    <a:pt x="6394" y="3667"/>
                    <a:pt x="6144" y="3620"/>
                  </a:cubicBezTo>
                  <a:cubicBezTo>
                    <a:pt x="5858" y="3572"/>
                    <a:pt x="5108" y="3370"/>
                    <a:pt x="4418" y="2370"/>
                  </a:cubicBezTo>
                  <a:cubicBezTo>
                    <a:pt x="4358" y="2274"/>
                    <a:pt x="4251" y="2215"/>
                    <a:pt x="4132" y="2215"/>
                  </a:cubicBezTo>
                  <a:cubicBezTo>
                    <a:pt x="4025" y="2215"/>
                    <a:pt x="3918" y="2274"/>
                    <a:pt x="3846" y="2370"/>
                  </a:cubicBezTo>
                  <a:cubicBezTo>
                    <a:pt x="3739" y="2536"/>
                    <a:pt x="3608" y="2679"/>
                    <a:pt x="3477" y="2810"/>
                  </a:cubicBezTo>
                  <a:cubicBezTo>
                    <a:pt x="3418" y="2870"/>
                    <a:pt x="3418" y="2977"/>
                    <a:pt x="3489" y="3036"/>
                  </a:cubicBezTo>
                  <a:cubicBezTo>
                    <a:pt x="3517" y="3065"/>
                    <a:pt x="3557" y="3080"/>
                    <a:pt x="3596" y="3080"/>
                  </a:cubicBezTo>
                  <a:cubicBezTo>
                    <a:pt x="3640" y="3080"/>
                    <a:pt x="3684" y="3062"/>
                    <a:pt x="3715" y="3025"/>
                  </a:cubicBezTo>
                  <a:cubicBezTo>
                    <a:pt x="3858" y="2870"/>
                    <a:pt x="3977" y="2715"/>
                    <a:pt x="4120" y="2536"/>
                  </a:cubicBezTo>
                  <a:lnTo>
                    <a:pt x="4144" y="2536"/>
                  </a:lnTo>
                  <a:cubicBezTo>
                    <a:pt x="4299" y="2739"/>
                    <a:pt x="4537" y="3036"/>
                    <a:pt x="4846" y="3322"/>
                  </a:cubicBezTo>
                  <a:cubicBezTo>
                    <a:pt x="5227" y="3656"/>
                    <a:pt x="5644" y="3858"/>
                    <a:pt x="6085" y="3929"/>
                  </a:cubicBezTo>
                  <a:cubicBezTo>
                    <a:pt x="6168" y="3953"/>
                    <a:pt x="6227" y="4037"/>
                    <a:pt x="6227" y="4120"/>
                  </a:cubicBezTo>
                  <a:lnTo>
                    <a:pt x="6227" y="4501"/>
                  </a:lnTo>
                  <a:cubicBezTo>
                    <a:pt x="6227" y="5656"/>
                    <a:pt x="5287" y="6596"/>
                    <a:pt x="4132" y="6596"/>
                  </a:cubicBezTo>
                  <a:cubicBezTo>
                    <a:pt x="2965" y="6596"/>
                    <a:pt x="2036" y="5656"/>
                    <a:pt x="2036" y="4513"/>
                  </a:cubicBezTo>
                  <a:lnTo>
                    <a:pt x="2036" y="4144"/>
                  </a:lnTo>
                  <a:cubicBezTo>
                    <a:pt x="2036" y="4048"/>
                    <a:pt x="2096" y="3965"/>
                    <a:pt x="2179" y="3953"/>
                  </a:cubicBezTo>
                  <a:cubicBezTo>
                    <a:pt x="2525" y="3894"/>
                    <a:pt x="2846" y="3751"/>
                    <a:pt x="3179" y="3537"/>
                  </a:cubicBezTo>
                  <a:cubicBezTo>
                    <a:pt x="3251" y="3489"/>
                    <a:pt x="3263" y="3382"/>
                    <a:pt x="3227" y="3310"/>
                  </a:cubicBezTo>
                  <a:cubicBezTo>
                    <a:pt x="3196" y="3264"/>
                    <a:pt x="3141" y="3238"/>
                    <a:pt x="3086" y="3238"/>
                  </a:cubicBezTo>
                  <a:cubicBezTo>
                    <a:pt x="3056" y="3238"/>
                    <a:pt x="3026" y="3246"/>
                    <a:pt x="3001" y="3263"/>
                  </a:cubicBezTo>
                  <a:cubicBezTo>
                    <a:pt x="2715" y="3453"/>
                    <a:pt x="2429" y="3572"/>
                    <a:pt x="2132" y="3632"/>
                  </a:cubicBezTo>
                  <a:cubicBezTo>
                    <a:pt x="1894" y="3679"/>
                    <a:pt x="1703" y="3894"/>
                    <a:pt x="1703" y="4156"/>
                  </a:cubicBezTo>
                  <a:lnTo>
                    <a:pt x="1703" y="7311"/>
                  </a:lnTo>
                  <a:cubicBezTo>
                    <a:pt x="1703" y="7406"/>
                    <a:pt x="1774" y="7477"/>
                    <a:pt x="1870" y="7477"/>
                  </a:cubicBezTo>
                  <a:cubicBezTo>
                    <a:pt x="1953" y="7477"/>
                    <a:pt x="2036" y="7406"/>
                    <a:pt x="2036" y="7311"/>
                  </a:cubicBezTo>
                  <a:lnTo>
                    <a:pt x="2036" y="5739"/>
                  </a:lnTo>
                  <a:cubicBezTo>
                    <a:pt x="2239" y="6108"/>
                    <a:pt x="2548" y="6418"/>
                    <a:pt x="2929" y="6632"/>
                  </a:cubicBezTo>
                  <a:lnTo>
                    <a:pt x="2929" y="7227"/>
                  </a:lnTo>
                  <a:cubicBezTo>
                    <a:pt x="2834" y="7227"/>
                    <a:pt x="2751" y="7251"/>
                    <a:pt x="2667" y="7323"/>
                  </a:cubicBezTo>
                  <a:lnTo>
                    <a:pt x="2275" y="7728"/>
                  </a:lnTo>
                  <a:cubicBezTo>
                    <a:pt x="2251" y="7739"/>
                    <a:pt x="2239" y="7775"/>
                    <a:pt x="2227" y="7799"/>
                  </a:cubicBezTo>
                  <a:lnTo>
                    <a:pt x="1322" y="8120"/>
                  </a:lnTo>
                  <a:lnTo>
                    <a:pt x="1322" y="3144"/>
                  </a:lnTo>
                  <a:cubicBezTo>
                    <a:pt x="1322" y="1596"/>
                    <a:pt x="2572" y="346"/>
                    <a:pt x="4120" y="346"/>
                  </a:cubicBezTo>
                  <a:close/>
                  <a:moveTo>
                    <a:pt x="5037" y="6787"/>
                  </a:moveTo>
                  <a:lnTo>
                    <a:pt x="5037" y="7418"/>
                  </a:lnTo>
                  <a:lnTo>
                    <a:pt x="4168" y="8299"/>
                  </a:lnTo>
                  <a:lnTo>
                    <a:pt x="3287" y="7418"/>
                  </a:lnTo>
                  <a:lnTo>
                    <a:pt x="3287" y="6787"/>
                  </a:lnTo>
                  <a:cubicBezTo>
                    <a:pt x="3548" y="6894"/>
                    <a:pt x="3846" y="6954"/>
                    <a:pt x="4168" y="6954"/>
                  </a:cubicBezTo>
                  <a:cubicBezTo>
                    <a:pt x="4477" y="6954"/>
                    <a:pt x="4775" y="6894"/>
                    <a:pt x="5037" y="6787"/>
                  </a:cubicBezTo>
                  <a:close/>
                  <a:moveTo>
                    <a:pt x="2953" y="7549"/>
                  </a:moveTo>
                  <a:lnTo>
                    <a:pt x="3929" y="8513"/>
                  </a:lnTo>
                  <a:lnTo>
                    <a:pt x="3191" y="9132"/>
                  </a:lnTo>
                  <a:lnTo>
                    <a:pt x="3167" y="9132"/>
                  </a:lnTo>
                  <a:lnTo>
                    <a:pt x="2620" y="7882"/>
                  </a:lnTo>
                  <a:lnTo>
                    <a:pt x="2941" y="7549"/>
                  </a:lnTo>
                  <a:close/>
                  <a:moveTo>
                    <a:pt x="5346" y="7561"/>
                  </a:moveTo>
                  <a:lnTo>
                    <a:pt x="5680" y="7894"/>
                  </a:lnTo>
                  <a:lnTo>
                    <a:pt x="5644" y="7966"/>
                  </a:lnTo>
                  <a:cubicBezTo>
                    <a:pt x="5620" y="8061"/>
                    <a:pt x="5644" y="8144"/>
                    <a:pt x="5739" y="8168"/>
                  </a:cubicBezTo>
                  <a:cubicBezTo>
                    <a:pt x="5759" y="8178"/>
                    <a:pt x="5782" y="8183"/>
                    <a:pt x="5804" y="8183"/>
                  </a:cubicBezTo>
                  <a:cubicBezTo>
                    <a:pt x="5860" y="8183"/>
                    <a:pt x="5916" y="8155"/>
                    <a:pt x="5942" y="8120"/>
                  </a:cubicBezTo>
                  <a:lnTo>
                    <a:pt x="6180" y="8192"/>
                  </a:lnTo>
                  <a:lnTo>
                    <a:pt x="6168" y="8359"/>
                  </a:lnTo>
                  <a:cubicBezTo>
                    <a:pt x="6037" y="9347"/>
                    <a:pt x="5180" y="10109"/>
                    <a:pt x="4168" y="10109"/>
                  </a:cubicBezTo>
                  <a:cubicBezTo>
                    <a:pt x="3156" y="10109"/>
                    <a:pt x="2286" y="9347"/>
                    <a:pt x="2155" y="8359"/>
                  </a:cubicBezTo>
                  <a:lnTo>
                    <a:pt x="2120" y="8168"/>
                  </a:lnTo>
                  <a:lnTo>
                    <a:pt x="2346" y="8097"/>
                  </a:lnTo>
                  <a:lnTo>
                    <a:pt x="2870" y="9263"/>
                  </a:lnTo>
                  <a:cubicBezTo>
                    <a:pt x="2917" y="9359"/>
                    <a:pt x="3001" y="9418"/>
                    <a:pt x="3108" y="9454"/>
                  </a:cubicBezTo>
                  <a:cubicBezTo>
                    <a:pt x="3132" y="9454"/>
                    <a:pt x="3156" y="9466"/>
                    <a:pt x="3179" y="9466"/>
                  </a:cubicBezTo>
                  <a:cubicBezTo>
                    <a:pt x="3251" y="9466"/>
                    <a:pt x="3334" y="9442"/>
                    <a:pt x="3394" y="9394"/>
                  </a:cubicBezTo>
                  <a:lnTo>
                    <a:pt x="4144" y="8751"/>
                  </a:lnTo>
                  <a:lnTo>
                    <a:pt x="4906" y="9394"/>
                  </a:lnTo>
                  <a:cubicBezTo>
                    <a:pt x="4965" y="9442"/>
                    <a:pt x="5037" y="9466"/>
                    <a:pt x="5120" y="9466"/>
                  </a:cubicBezTo>
                  <a:cubicBezTo>
                    <a:pt x="5144" y="9466"/>
                    <a:pt x="5156" y="9466"/>
                    <a:pt x="5192" y="9454"/>
                  </a:cubicBezTo>
                  <a:cubicBezTo>
                    <a:pt x="5299" y="9418"/>
                    <a:pt x="5382" y="9359"/>
                    <a:pt x="5430" y="9263"/>
                  </a:cubicBezTo>
                  <a:lnTo>
                    <a:pt x="5680" y="8704"/>
                  </a:lnTo>
                  <a:cubicBezTo>
                    <a:pt x="5715" y="8620"/>
                    <a:pt x="5680" y="8525"/>
                    <a:pt x="5596" y="8501"/>
                  </a:cubicBezTo>
                  <a:cubicBezTo>
                    <a:pt x="5571" y="8492"/>
                    <a:pt x="5547" y="8488"/>
                    <a:pt x="5525" y="8488"/>
                  </a:cubicBezTo>
                  <a:cubicBezTo>
                    <a:pt x="5461" y="8488"/>
                    <a:pt x="5408" y="8523"/>
                    <a:pt x="5382" y="8585"/>
                  </a:cubicBezTo>
                  <a:lnTo>
                    <a:pt x="5132" y="9144"/>
                  </a:lnTo>
                  <a:lnTo>
                    <a:pt x="5096" y="9144"/>
                  </a:lnTo>
                  <a:lnTo>
                    <a:pt x="4370" y="8525"/>
                  </a:lnTo>
                  <a:lnTo>
                    <a:pt x="5334" y="7561"/>
                  </a:lnTo>
                  <a:close/>
                  <a:moveTo>
                    <a:pt x="4168" y="0"/>
                  </a:moveTo>
                  <a:cubicBezTo>
                    <a:pt x="2441" y="0"/>
                    <a:pt x="1036" y="1405"/>
                    <a:pt x="1036" y="3132"/>
                  </a:cubicBezTo>
                  <a:lnTo>
                    <a:pt x="1036" y="8216"/>
                  </a:lnTo>
                  <a:lnTo>
                    <a:pt x="798" y="8311"/>
                  </a:lnTo>
                  <a:cubicBezTo>
                    <a:pt x="322" y="8478"/>
                    <a:pt x="0" y="8930"/>
                    <a:pt x="0" y="9454"/>
                  </a:cubicBezTo>
                  <a:lnTo>
                    <a:pt x="0" y="10978"/>
                  </a:lnTo>
                  <a:cubicBezTo>
                    <a:pt x="0" y="11061"/>
                    <a:pt x="72" y="11133"/>
                    <a:pt x="155" y="11133"/>
                  </a:cubicBezTo>
                  <a:cubicBezTo>
                    <a:pt x="250" y="11133"/>
                    <a:pt x="322" y="11061"/>
                    <a:pt x="322" y="10978"/>
                  </a:cubicBezTo>
                  <a:lnTo>
                    <a:pt x="322" y="9454"/>
                  </a:lnTo>
                  <a:cubicBezTo>
                    <a:pt x="322" y="9347"/>
                    <a:pt x="334" y="9252"/>
                    <a:pt x="381" y="9144"/>
                  </a:cubicBezTo>
                  <a:lnTo>
                    <a:pt x="1203" y="9847"/>
                  </a:lnTo>
                  <a:cubicBezTo>
                    <a:pt x="1322" y="9942"/>
                    <a:pt x="1393" y="10097"/>
                    <a:pt x="1393" y="10240"/>
                  </a:cubicBezTo>
                  <a:lnTo>
                    <a:pt x="1393" y="10978"/>
                  </a:lnTo>
                  <a:cubicBezTo>
                    <a:pt x="1393" y="11061"/>
                    <a:pt x="1465" y="11133"/>
                    <a:pt x="1560" y="11133"/>
                  </a:cubicBezTo>
                  <a:cubicBezTo>
                    <a:pt x="1643" y="11133"/>
                    <a:pt x="1715" y="11061"/>
                    <a:pt x="1715" y="10978"/>
                  </a:cubicBezTo>
                  <a:lnTo>
                    <a:pt x="1715" y="10240"/>
                  </a:lnTo>
                  <a:cubicBezTo>
                    <a:pt x="1715" y="9990"/>
                    <a:pt x="1620" y="9752"/>
                    <a:pt x="1417" y="9585"/>
                  </a:cubicBezTo>
                  <a:lnTo>
                    <a:pt x="560" y="8847"/>
                  </a:lnTo>
                  <a:cubicBezTo>
                    <a:pt x="643" y="8740"/>
                    <a:pt x="786" y="8656"/>
                    <a:pt x="917" y="8609"/>
                  </a:cubicBezTo>
                  <a:lnTo>
                    <a:pt x="1822" y="8275"/>
                  </a:lnTo>
                  <a:lnTo>
                    <a:pt x="1834" y="8382"/>
                  </a:lnTo>
                  <a:cubicBezTo>
                    <a:pt x="1917" y="8954"/>
                    <a:pt x="2191" y="9466"/>
                    <a:pt x="2632" y="9847"/>
                  </a:cubicBezTo>
                  <a:cubicBezTo>
                    <a:pt x="3060" y="10216"/>
                    <a:pt x="3608" y="10418"/>
                    <a:pt x="4180" y="10418"/>
                  </a:cubicBezTo>
                  <a:cubicBezTo>
                    <a:pt x="4739" y="10418"/>
                    <a:pt x="5287" y="10216"/>
                    <a:pt x="5727" y="9847"/>
                  </a:cubicBezTo>
                  <a:cubicBezTo>
                    <a:pt x="6156" y="9466"/>
                    <a:pt x="6430" y="8954"/>
                    <a:pt x="6513" y="8382"/>
                  </a:cubicBezTo>
                  <a:lnTo>
                    <a:pt x="6525" y="8275"/>
                  </a:lnTo>
                  <a:lnTo>
                    <a:pt x="7430" y="8609"/>
                  </a:lnTo>
                  <a:cubicBezTo>
                    <a:pt x="7573" y="8656"/>
                    <a:pt x="7704" y="8740"/>
                    <a:pt x="7787" y="8847"/>
                  </a:cubicBezTo>
                  <a:lnTo>
                    <a:pt x="6930" y="9585"/>
                  </a:lnTo>
                  <a:cubicBezTo>
                    <a:pt x="6739" y="9752"/>
                    <a:pt x="6632" y="9990"/>
                    <a:pt x="6632" y="10240"/>
                  </a:cubicBezTo>
                  <a:lnTo>
                    <a:pt x="6632" y="10978"/>
                  </a:lnTo>
                  <a:cubicBezTo>
                    <a:pt x="6632" y="11061"/>
                    <a:pt x="6704" y="11133"/>
                    <a:pt x="6799" y="11133"/>
                  </a:cubicBezTo>
                  <a:cubicBezTo>
                    <a:pt x="6882" y="11133"/>
                    <a:pt x="6954" y="11061"/>
                    <a:pt x="6954" y="10978"/>
                  </a:cubicBezTo>
                  <a:lnTo>
                    <a:pt x="6954" y="10240"/>
                  </a:lnTo>
                  <a:cubicBezTo>
                    <a:pt x="6954" y="10097"/>
                    <a:pt x="7037" y="9942"/>
                    <a:pt x="7156" y="9847"/>
                  </a:cubicBezTo>
                  <a:lnTo>
                    <a:pt x="7966" y="9144"/>
                  </a:lnTo>
                  <a:cubicBezTo>
                    <a:pt x="8001" y="9252"/>
                    <a:pt x="8025" y="9347"/>
                    <a:pt x="8025" y="9454"/>
                  </a:cubicBezTo>
                  <a:lnTo>
                    <a:pt x="8025" y="10978"/>
                  </a:lnTo>
                  <a:cubicBezTo>
                    <a:pt x="8025" y="11061"/>
                    <a:pt x="8109" y="11133"/>
                    <a:pt x="8192" y="11133"/>
                  </a:cubicBezTo>
                  <a:cubicBezTo>
                    <a:pt x="8287" y="11133"/>
                    <a:pt x="8359" y="11061"/>
                    <a:pt x="8359" y="10978"/>
                  </a:cubicBezTo>
                  <a:lnTo>
                    <a:pt x="8359" y="9454"/>
                  </a:lnTo>
                  <a:cubicBezTo>
                    <a:pt x="8335" y="8930"/>
                    <a:pt x="8001" y="8478"/>
                    <a:pt x="7525" y="8311"/>
                  </a:cubicBezTo>
                  <a:lnTo>
                    <a:pt x="7287" y="8216"/>
                  </a:lnTo>
                  <a:lnTo>
                    <a:pt x="7287" y="3132"/>
                  </a:lnTo>
                  <a:cubicBezTo>
                    <a:pt x="7287" y="1405"/>
                    <a:pt x="5894" y="0"/>
                    <a:pt x="4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 name="Google Shape;1060;p71"/>
          <p:cNvGrpSpPr/>
          <p:nvPr/>
        </p:nvGrpSpPr>
        <p:grpSpPr>
          <a:xfrm>
            <a:off x="918970" y="1998733"/>
            <a:ext cx="278404" cy="355260"/>
            <a:chOff x="8047661" y="1501037"/>
            <a:chExt cx="278404" cy="355260"/>
          </a:xfrm>
        </p:grpSpPr>
        <p:sp>
          <p:nvSpPr>
            <p:cNvPr id="1061" name="Google Shape;1061;p71"/>
            <p:cNvSpPr/>
            <p:nvPr/>
          </p:nvSpPr>
          <p:spPr>
            <a:xfrm>
              <a:off x="8147611" y="1622815"/>
              <a:ext cx="10581" cy="16220"/>
            </a:xfrm>
            <a:custGeom>
              <a:avLst/>
              <a:gdLst/>
              <a:ahLst/>
              <a:cxnLst/>
              <a:rect l="l" t="t" r="r" b="b"/>
              <a:pathLst>
                <a:path w="334" h="512" extrusionOk="0">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1"/>
            <p:cNvSpPr/>
            <p:nvPr/>
          </p:nvSpPr>
          <p:spPr>
            <a:xfrm>
              <a:off x="8214741" y="1622815"/>
              <a:ext cx="10233" cy="16220"/>
            </a:xfrm>
            <a:custGeom>
              <a:avLst/>
              <a:gdLst/>
              <a:ahLst/>
              <a:cxnLst/>
              <a:rect l="l" t="t" r="r" b="b"/>
              <a:pathLst>
                <a:path w="323" h="512" extrusionOk="0">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1"/>
            <p:cNvSpPr/>
            <p:nvPr/>
          </p:nvSpPr>
          <p:spPr>
            <a:xfrm>
              <a:off x="8163451" y="1661370"/>
              <a:ext cx="45302" cy="16157"/>
            </a:xfrm>
            <a:custGeom>
              <a:avLst/>
              <a:gdLst/>
              <a:ahLst/>
              <a:cxnLst/>
              <a:rect l="l" t="t" r="r" b="b"/>
              <a:pathLst>
                <a:path w="1430" h="510" extrusionOk="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1"/>
            <p:cNvSpPr/>
            <p:nvPr/>
          </p:nvSpPr>
          <p:spPr>
            <a:xfrm>
              <a:off x="8047661" y="1501037"/>
              <a:ext cx="278404" cy="355260"/>
            </a:xfrm>
            <a:custGeom>
              <a:avLst/>
              <a:gdLst/>
              <a:ahLst/>
              <a:cxnLst/>
              <a:rect l="l" t="t" r="r" b="b"/>
              <a:pathLst>
                <a:path w="8788" h="11214" extrusionOk="0">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71"/>
          <p:cNvGrpSpPr/>
          <p:nvPr/>
        </p:nvGrpSpPr>
        <p:grpSpPr>
          <a:xfrm>
            <a:off x="935190" y="3637948"/>
            <a:ext cx="262184" cy="346643"/>
            <a:chOff x="5355653" y="2881493"/>
            <a:chExt cx="262184" cy="346643"/>
          </a:xfrm>
        </p:grpSpPr>
        <p:sp>
          <p:nvSpPr>
            <p:cNvPr id="1066" name="Google Shape;1066;p71"/>
            <p:cNvSpPr/>
            <p:nvPr/>
          </p:nvSpPr>
          <p:spPr>
            <a:xfrm>
              <a:off x="5465044" y="3060359"/>
              <a:ext cx="43402" cy="15777"/>
            </a:xfrm>
            <a:custGeom>
              <a:avLst/>
              <a:gdLst/>
              <a:ahLst/>
              <a:cxnLst/>
              <a:rect l="l" t="t" r="r" b="b"/>
              <a:pathLst>
                <a:path w="1370" h="498" extrusionOk="0">
                  <a:moveTo>
                    <a:pt x="167" y="1"/>
                  </a:moveTo>
                  <a:cubicBezTo>
                    <a:pt x="128" y="1"/>
                    <a:pt x="90" y="15"/>
                    <a:pt x="60" y="45"/>
                  </a:cubicBezTo>
                  <a:cubicBezTo>
                    <a:pt x="0" y="105"/>
                    <a:pt x="0" y="212"/>
                    <a:pt x="60" y="271"/>
                  </a:cubicBezTo>
                  <a:cubicBezTo>
                    <a:pt x="191" y="402"/>
                    <a:pt x="429" y="498"/>
                    <a:pt x="679" y="498"/>
                  </a:cubicBezTo>
                  <a:cubicBezTo>
                    <a:pt x="941" y="498"/>
                    <a:pt x="1167" y="414"/>
                    <a:pt x="1310" y="271"/>
                  </a:cubicBezTo>
                  <a:cubicBezTo>
                    <a:pt x="1370" y="212"/>
                    <a:pt x="1370" y="117"/>
                    <a:pt x="1310" y="45"/>
                  </a:cubicBezTo>
                  <a:cubicBezTo>
                    <a:pt x="1280" y="15"/>
                    <a:pt x="1239" y="1"/>
                    <a:pt x="1197" y="1"/>
                  </a:cubicBezTo>
                  <a:cubicBezTo>
                    <a:pt x="1155" y="1"/>
                    <a:pt x="1114" y="15"/>
                    <a:pt x="1084" y="45"/>
                  </a:cubicBezTo>
                  <a:cubicBezTo>
                    <a:pt x="1024" y="105"/>
                    <a:pt x="893" y="164"/>
                    <a:pt x="679" y="164"/>
                  </a:cubicBezTo>
                  <a:cubicBezTo>
                    <a:pt x="477" y="164"/>
                    <a:pt x="346" y="93"/>
                    <a:pt x="274" y="45"/>
                  </a:cubicBezTo>
                  <a:cubicBezTo>
                    <a:pt x="244" y="15"/>
                    <a:pt x="206"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1"/>
            <p:cNvSpPr/>
            <p:nvPr/>
          </p:nvSpPr>
          <p:spPr>
            <a:xfrm>
              <a:off x="5448823" y="3022564"/>
              <a:ext cx="10581" cy="15872"/>
            </a:xfrm>
            <a:custGeom>
              <a:avLst/>
              <a:gdLst/>
              <a:ahLst/>
              <a:cxnLst/>
              <a:rect l="l" t="t" r="r" b="b"/>
              <a:pathLst>
                <a:path w="334" h="501" extrusionOk="0">
                  <a:moveTo>
                    <a:pt x="167" y="0"/>
                  </a:moveTo>
                  <a:cubicBezTo>
                    <a:pt x="84" y="0"/>
                    <a:pt x="0" y="83"/>
                    <a:pt x="0" y="167"/>
                  </a:cubicBezTo>
                  <a:lnTo>
                    <a:pt x="0" y="333"/>
                  </a:lnTo>
                  <a:cubicBezTo>
                    <a:pt x="0" y="417"/>
                    <a:pt x="84" y="500"/>
                    <a:pt x="167" y="500"/>
                  </a:cubicBezTo>
                  <a:cubicBezTo>
                    <a:pt x="262" y="500"/>
                    <a:pt x="334" y="417"/>
                    <a:pt x="334" y="333"/>
                  </a:cubicBezTo>
                  <a:lnTo>
                    <a:pt x="334" y="167"/>
                  </a:lnTo>
                  <a:cubicBezTo>
                    <a:pt x="334" y="60"/>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1"/>
            <p:cNvSpPr/>
            <p:nvPr/>
          </p:nvSpPr>
          <p:spPr>
            <a:xfrm>
              <a:off x="5514084" y="3022564"/>
              <a:ext cx="10201" cy="15872"/>
            </a:xfrm>
            <a:custGeom>
              <a:avLst/>
              <a:gdLst/>
              <a:ahLst/>
              <a:cxnLst/>
              <a:rect l="l" t="t" r="r" b="b"/>
              <a:pathLst>
                <a:path w="322" h="501" extrusionOk="0">
                  <a:moveTo>
                    <a:pt x="167" y="0"/>
                  </a:moveTo>
                  <a:cubicBezTo>
                    <a:pt x="72" y="0"/>
                    <a:pt x="0" y="83"/>
                    <a:pt x="0" y="167"/>
                  </a:cubicBezTo>
                  <a:lnTo>
                    <a:pt x="0" y="333"/>
                  </a:lnTo>
                  <a:cubicBezTo>
                    <a:pt x="0" y="417"/>
                    <a:pt x="72" y="500"/>
                    <a:pt x="167" y="500"/>
                  </a:cubicBezTo>
                  <a:cubicBezTo>
                    <a:pt x="250" y="500"/>
                    <a:pt x="322" y="417"/>
                    <a:pt x="322" y="333"/>
                  </a:cubicBezTo>
                  <a:lnTo>
                    <a:pt x="322" y="167"/>
                  </a:lnTo>
                  <a:cubicBezTo>
                    <a:pt x="322" y="60"/>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1"/>
            <p:cNvSpPr/>
            <p:nvPr/>
          </p:nvSpPr>
          <p:spPr>
            <a:xfrm>
              <a:off x="5355653" y="2881493"/>
              <a:ext cx="262184" cy="346643"/>
            </a:xfrm>
            <a:custGeom>
              <a:avLst/>
              <a:gdLst/>
              <a:ahLst/>
              <a:cxnLst/>
              <a:rect l="l" t="t" r="r" b="b"/>
              <a:pathLst>
                <a:path w="8276" h="10942" extrusionOk="0">
                  <a:moveTo>
                    <a:pt x="4656" y="322"/>
                  </a:moveTo>
                  <a:cubicBezTo>
                    <a:pt x="4942" y="322"/>
                    <a:pt x="5180" y="560"/>
                    <a:pt x="5180" y="845"/>
                  </a:cubicBezTo>
                  <a:cubicBezTo>
                    <a:pt x="5180" y="988"/>
                    <a:pt x="5120" y="1119"/>
                    <a:pt x="5013" y="1215"/>
                  </a:cubicBezTo>
                  <a:cubicBezTo>
                    <a:pt x="4894" y="1203"/>
                    <a:pt x="4775" y="1179"/>
                    <a:pt x="4656" y="1179"/>
                  </a:cubicBezTo>
                  <a:lnTo>
                    <a:pt x="3632" y="1179"/>
                  </a:lnTo>
                  <a:cubicBezTo>
                    <a:pt x="3513" y="1179"/>
                    <a:pt x="3394" y="1203"/>
                    <a:pt x="3275" y="1215"/>
                  </a:cubicBezTo>
                  <a:cubicBezTo>
                    <a:pt x="3168" y="1107"/>
                    <a:pt x="3108" y="976"/>
                    <a:pt x="3108" y="845"/>
                  </a:cubicBezTo>
                  <a:cubicBezTo>
                    <a:pt x="3096" y="560"/>
                    <a:pt x="3334" y="322"/>
                    <a:pt x="3632" y="322"/>
                  </a:cubicBezTo>
                  <a:close/>
                  <a:moveTo>
                    <a:pt x="4632" y="1512"/>
                  </a:moveTo>
                  <a:cubicBezTo>
                    <a:pt x="5858" y="1512"/>
                    <a:pt x="6858" y="2512"/>
                    <a:pt x="6858" y="3739"/>
                  </a:cubicBezTo>
                  <a:lnTo>
                    <a:pt x="6858" y="4155"/>
                  </a:lnTo>
                  <a:cubicBezTo>
                    <a:pt x="6787" y="4120"/>
                    <a:pt x="6680" y="4096"/>
                    <a:pt x="6597" y="4096"/>
                  </a:cubicBezTo>
                  <a:lnTo>
                    <a:pt x="6489" y="4096"/>
                  </a:lnTo>
                  <a:lnTo>
                    <a:pt x="6489" y="4084"/>
                  </a:lnTo>
                  <a:lnTo>
                    <a:pt x="6489" y="3917"/>
                  </a:lnTo>
                  <a:cubicBezTo>
                    <a:pt x="6489" y="3834"/>
                    <a:pt x="6418" y="3762"/>
                    <a:pt x="6323" y="3762"/>
                  </a:cubicBezTo>
                  <a:lnTo>
                    <a:pt x="5418" y="3762"/>
                  </a:lnTo>
                  <a:lnTo>
                    <a:pt x="5287" y="3191"/>
                  </a:lnTo>
                  <a:cubicBezTo>
                    <a:pt x="5263" y="3131"/>
                    <a:pt x="5227" y="3084"/>
                    <a:pt x="5168" y="3072"/>
                  </a:cubicBezTo>
                  <a:cubicBezTo>
                    <a:pt x="5154" y="3069"/>
                    <a:pt x="5140" y="3068"/>
                    <a:pt x="5126" y="3068"/>
                  </a:cubicBezTo>
                  <a:cubicBezTo>
                    <a:pt x="5081" y="3068"/>
                    <a:pt x="5040" y="3083"/>
                    <a:pt x="5013" y="3120"/>
                  </a:cubicBezTo>
                  <a:lnTo>
                    <a:pt x="4370" y="3762"/>
                  </a:lnTo>
                  <a:lnTo>
                    <a:pt x="2906" y="3762"/>
                  </a:lnTo>
                  <a:cubicBezTo>
                    <a:pt x="2810" y="3762"/>
                    <a:pt x="2739" y="3834"/>
                    <a:pt x="2739" y="3917"/>
                  </a:cubicBezTo>
                  <a:cubicBezTo>
                    <a:pt x="2739" y="4012"/>
                    <a:pt x="2810" y="4084"/>
                    <a:pt x="2906" y="4084"/>
                  </a:cubicBezTo>
                  <a:lnTo>
                    <a:pt x="4430" y="4084"/>
                  </a:lnTo>
                  <a:cubicBezTo>
                    <a:pt x="4477" y="4084"/>
                    <a:pt x="4525" y="4072"/>
                    <a:pt x="4549" y="4036"/>
                  </a:cubicBezTo>
                  <a:lnTo>
                    <a:pt x="5049" y="3548"/>
                  </a:lnTo>
                  <a:lnTo>
                    <a:pt x="5144" y="3965"/>
                  </a:lnTo>
                  <a:cubicBezTo>
                    <a:pt x="5168" y="4036"/>
                    <a:pt x="5227" y="4084"/>
                    <a:pt x="5299" y="4084"/>
                  </a:cubicBezTo>
                  <a:lnTo>
                    <a:pt x="6156" y="4084"/>
                  </a:lnTo>
                  <a:lnTo>
                    <a:pt x="6156" y="4096"/>
                  </a:lnTo>
                  <a:cubicBezTo>
                    <a:pt x="6156" y="4191"/>
                    <a:pt x="6192" y="4274"/>
                    <a:pt x="6263" y="4334"/>
                  </a:cubicBezTo>
                  <a:cubicBezTo>
                    <a:pt x="6323" y="4393"/>
                    <a:pt x="6418" y="4441"/>
                    <a:pt x="6501" y="4441"/>
                  </a:cubicBezTo>
                  <a:lnTo>
                    <a:pt x="6597" y="4441"/>
                  </a:lnTo>
                  <a:cubicBezTo>
                    <a:pt x="6739" y="4441"/>
                    <a:pt x="6858" y="4560"/>
                    <a:pt x="6858" y="4715"/>
                  </a:cubicBezTo>
                  <a:cubicBezTo>
                    <a:pt x="6858" y="4858"/>
                    <a:pt x="6739" y="4977"/>
                    <a:pt x="6597" y="4977"/>
                  </a:cubicBezTo>
                  <a:lnTo>
                    <a:pt x="6501" y="4977"/>
                  </a:lnTo>
                  <a:lnTo>
                    <a:pt x="6501" y="4965"/>
                  </a:lnTo>
                  <a:cubicBezTo>
                    <a:pt x="6501" y="4870"/>
                    <a:pt x="6430" y="4798"/>
                    <a:pt x="6335" y="4798"/>
                  </a:cubicBezTo>
                  <a:cubicBezTo>
                    <a:pt x="6251" y="4798"/>
                    <a:pt x="6180" y="4870"/>
                    <a:pt x="6180" y="4965"/>
                  </a:cubicBezTo>
                  <a:cubicBezTo>
                    <a:pt x="6180" y="6096"/>
                    <a:pt x="5251" y="7037"/>
                    <a:pt x="4108" y="7037"/>
                  </a:cubicBezTo>
                  <a:cubicBezTo>
                    <a:pt x="2965" y="7037"/>
                    <a:pt x="2072" y="6096"/>
                    <a:pt x="2072" y="4953"/>
                  </a:cubicBezTo>
                  <a:cubicBezTo>
                    <a:pt x="2072" y="4858"/>
                    <a:pt x="1989" y="4786"/>
                    <a:pt x="1905" y="4786"/>
                  </a:cubicBezTo>
                  <a:cubicBezTo>
                    <a:pt x="1810" y="4786"/>
                    <a:pt x="1739" y="4858"/>
                    <a:pt x="1739" y="4953"/>
                  </a:cubicBezTo>
                  <a:lnTo>
                    <a:pt x="1739" y="4965"/>
                  </a:lnTo>
                  <a:lnTo>
                    <a:pt x="1655" y="4965"/>
                  </a:lnTo>
                  <a:cubicBezTo>
                    <a:pt x="1501" y="4965"/>
                    <a:pt x="1382" y="4846"/>
                    <a:pt x="1382" y="4691"/>
                  </a:cubicBezTo>
                  <a:cubicBezTo>
                    <a:pt x="1382" y="4548"/>
                    <a:pt x="1501" y="4429"/>
                    <a:pt x="1655" y="4429"/>
                  </a:cubicBezTo>
                  <a:lnTo>
                    <a:pt x="1739" y="4429"/>
                  </a:lnTo>
                  <a:cubicBezTo>
                    <a:pt x="1917" y="4429"/>
                    <a:pt x="2072" y="4274"/>
                    <a:pt x="2072" y="4096"/>
                  </a:cubicBezTo>
                  <a:lnTo>
                    <a:pt x="2072" y="4084"/>
                  </a:lnTo>
                  <a:lnTo>
                    <a:pt x="2251" y="4084"/>
                  </a:lnTo>
                  <a:cubicBezTo>
                    <a:pt x="2334" y="4084"/>
                    <a:pt x="2406" y="4012"/>
                    <a:pt x="2406" y="3917"/>
                  </a:cubicBezTo>
                  <a:cubicBezTo>
                    <a:pt x="2406" y="3834"/>
                    <a:pt x="2334" y="3762"/>
                    <a:pt x="2251" y="3762"/>
                  </a:cubicBezTo>
                  <a:lnTo>
                    <a:pt x="1905" y="3762"/>
                  </a:lnTo>
                  <a:cubicBezTo>
                    <a:pt x="1810" y="3762"/>
                    <a:pt x="1739" y="3834"/>
                    <a:pt x="1739" y="3917"/>
                  </a:cubicBezTo>
                  <a:lnTo>
                    <a:pt x="1739" y="4084"/>
                  </a:lnTo>
                  <a:cubicBezTo>
                    <a:pt x="1739" y="4084"/>
                    <a:pt x="1739" y="4096"/>
                    <a:pt x="1727" y="4096"/>
                  </a:cubicBezTo>
                  <a:lnTo>
                    <a:pt x="1632" y="4096"/>
                  </a:lnTo>
                  <a:cubicBezTo>
                    <a:pt x="1548" y="4096"/>
                    <a:pt x="1441" y="4132"/>
                    <a:pt x="1370" y="4155"/>
                  </a:cubicBezTo>
                  <a:lnTo>
                    <a:pt x="1370" y="3739"/>
                  </a:lnTo>
                  <a:cubicBezTo>
                    <a:pt x="1370" y="2512"/>
                    <a:pt x="2370" y="1512"/>
                    <a:pt x="3596" y="1512"/>
                  </a:cubicBezTo>
                  <a:close/>
                  <a:moveTo>
                    <a:pt x="2965" y="7513"/>
                  </a:moveTo>
                  <a:cubicBezTo>
                    <a:pt x="2941" y="7656"/>
                    <a:pt x="2858" y="7775"/>
                    <a:pt x="2715" y="7834"/>
                  </a:cubicBezTo>
                  <a:lnTo>
                    <a:pt x="2679" y="7846"/>
                  </a:lnTo>
                  <a:cubicBezTo>
                    <a:pt x="2667" y="7834"/>
                    <a:pt x="2644" y="7834"/>
                    <a:pt x="2632" y="7822"/>
                  </a:cubicBezTo>
                  <a:cubicBezTo>
                    <a:pt x="2581" y="7786"/>
                    <a:pt x="2521" y="7772"/>
                    <a:pt x="2460" y="7772"/>
                  </a:cubicBezTo>
                  <a:cubicBezTo>
                    <a:pt x="2422" y="7772"/>
                    <a:pt x="2383" y="7778"/>
                    <a:pt x="2346" y="7787"/>
                  </a:cubicBezTo>
                  <a:lnTo>
                    <a:pt x="1858" y="7977"/>
                  </a:lnTo>
                  <a:cubicBezTo>
                    <a:pt x="1751" y="8025"/>
                    <a:pt x="1667" y="8120"/>
                    <a:pt x="1620" y="8227"/>
                  </a:cubicBezTo>
                  <a:lnTo>
                    <a:pt x="1394" y="8299"/>
                  </a:lnTo>
                  <a:lnTo>
                    <a:pt x="1394" y="8025"/>
                  </a:lnTo>
                  <a:cubicBezTo>
                    <a:pt x="1394" y="7751"/>
                    <a:pt x="1632" y="7513"/>
                    <a:pt x="1917" y="7513"/>
                  </a:cubicBezTo>
                  <a:close/>
                  <a:moveTo>
                    <a:pt x="6370" y="7513"/>
                  </a:moveTo>
                  <a:cubicBezTo>
                    <a:pt x="6656" y="7513"/>
                    <a:pt x="6894" y="7751"/>
                    <a:pt x="6894" y="8025"/>
                  </a:cubicBezTo>
                  <a:lnTo>
                    <a:pt x="6894" y="8299"/>
                  </a:lnTo>
                  <a:lnTo>
                    <a:pt x="6882" y="8299"/>
                  </a:lnTo>
                  <a:lnTo>
                    <a:pt x="6668" y="8227"/>
                  </a:lnTo>
                  <a:cubicBezTo>
                    <a:pt x="6620" y="8120"/>
                    <a:pt x="6525" y="8025"/>
                    <a:pt x="6430" y="7989"/>
                  </a:cubicBezTo>
                  <a:lnTo>
                    <a:pt x="5942" y="7787"/>
                  </a:lnTo>
                  <a:cubicBezTo>
                    <a:pt x="5905" y="7778"/>
                    <a:pt x="5866" y="7772"/>
                    <a:pt x="5828" y="7772"/>
                  </a:cubicBezTo>
                  <a:cubicBezTo>
                    <a:pt x="5767" y="7772"/>
                    <a:pt x="5707" y="7786"/>
                    <a:pt x="5656" y="7822"/>
                  </a:cubicBezTo>
                  <a:cubicBezTo>
                    <a:pt x="5644" y="7834"/>
                    <a:pt x="5620" y="7834"/>
                    <a:pt x="5608" y="7846"/>
                  </a:cubicBezTo>
                  <a:lnTo>
                    <a:pt x="5561" y="7834"/>
                  </a:lnTo>
                  <a:cubicBezTo>
                    <a:pt x="5430" y="7787"/>
                    <a:pt x="5323" y="7656"/>
                    <a:pt x="5323" y="7513"/>
                  </a:cubicBezTo>
                  <a:close/>
                  <a:moveTo>
                    <a:pt x="2441" y="8084"/>
                  </a:moveTo>
                  <a:lnTo>
                    <a:pt x="2441" y="9073"/>
                  </a:lnTo>
                  <a:lnTo>
                    <a:pt x="1905" y="9073"/>
                  </a:lnTo>
                  <a:lnTo>
                    <a:pt x="1905" y="8382"/>
                  </a:lnTo>
                  <a:cubicBezTo>
                    <a:pt x="1905" y="8346"/>
                    <a:pt x="1929" y="8299"/>
                    <a:pt x="1977" y="8275"/>
                  </a:cubicBezTo>
                  <a:lnTo>
                    <a:pt x="2441" y="8084"/>
                  </a:lnTo>
                  <a:close/>
                  <a:moveTo>
                    <a:pt x="5835" y="8108"/>
                  </a:moveTo>
                  <a:lnTo>
                    <a:pt x="6287" y="8299"/>
                  </a:lnTo>
                  <a:cubicBezTo>
                    <a:pt x="6335" y="8311"/>
                    <a:pt x="6370" y="8358"/>
                    <a:pt x="6370" y="8406"/>
                  </a:cubicBezTo>
                  <a:lnTo>
                    <a:pt x="6370" y="9073"/>
                  </a:lnTo>
                  <a:lnTo>
                    <a:pt x="5835" y="9073"/>
                  </a:lnTo>
                  <a:lnTo>
                    <a:pt x="5835" y="8108"/>
                  </a:lnTo>
                  <a:close/>
                  <a:moveTo>
                    <a:pt x="4989" y="7168"/>
                  </a:moveTo>
                  <a:lnTo>
                    <a:pt x="4989" y="7489"/>
                  </a:lnTo>
                  <a:cubicBezTo>
                    <a:pt x="4989" y="7775"/>
                    <a:pt x="5168" y="8025"/>
                    <a:pt x="5430" y="8132"/>
                  </a:cubicBezTo>
                  <a:lnTo>
                    <a:pt x="5489" y="8168"/>
                  </a:lnTo>
                  <a:lnTo>
                    <a:pt x="5489" y="8406"/>
                  </a:lnTo>
                  <a:lnTo>
                    <a:pt x="5525" y="8406"/>
                  </a:lnTo>
                  <a:cubicBezTo>
                    <a:pt x="5251" y="8918"/>
                    <a:pt x="4727" y="9251"/>
                    <a:pt x="4132" y="9251"/>
                  </a:cubicBezTo>
                  <a:cubicBezTo>
                    <a:pt x="3560" y="9251"/>
                    <a:pt x="3025" y="8918"/>
                    <a:pt x="2751" y="8406"/>
                  </a:cubicBezTo>
                  <a:lnTo>
                    <a:pt x="2751" y="8168"/>
                  </a:lnTo>
                  <a:lnTo>
                    <a:pt x="2810" y="8132"/>
                  </a:lnTo>
                  <a:cubicBezTo>
                    <a:pt x="3084" y="8037"/>
                    <a:pt x="3263" y="7775"/>
                    <a:pt x="3263" y="7489"/>
                  </a:cubicBezTo>
                  <a:lnTo>
                    <a:pt x="3263" y="7168"/>
                  </a:lnTo>
                  <a:cubicBezTo>
                    <a:pt x="3525" y="7275"/>
                    <a:pt x="3822" y="7334"/>
                    <a:pt x="4120" y="7334"/>
                  </a:cubicBezTo>
                  <a:cubicBezTo>
                    <a:pt x="4418" y="7334"/>
                    <a:pt x="4715" y="7275"/>
                    <a:pt x="4989" y="7168"/>
                  </a:cubicBezTo>
                  <a:close/>
                  <a:moveTo>
                    <a:pt x="3596" y="0"/>
                  </a:moveTo>
                  <a:cubicBezTo>
                    <a:pt x="3144" y="0"/>
                    <a:pt x="2751" y="381"/>
                    <a:pt x="2751" y="857"/>
                  </a:cubicBezTo>
                  <a:cubicBezTo>
                    <a:pt x="2751" y="1012"/>
                    <a:pt x="2798" y="1167"/>
                    <a:pt x="2882" y="1298"/>
                  </a:cubicBezTo>
                  <a:cubicBezTo>
                    <a:pt x="1810" y="1607"/>
                    <a:pt x="1036" y="2596"/>
                    <a:pt x="1036" y="3751"/>
                  </a:cubicBezTo>
                  <a:lnTo>
                    <a:pt x="1036" y="4691"/>
                  </a:lnTo>
                  <a:cubicBezTo>
                    <a:pt x="1036" y="5025"/>
                    <a:pt x="1310" y="5275"/>
                    <a:pt x="1620" y="5275"/>
                  </a:cubicBezTo>
                  <a:lnTo>
                    <a:pt x="1739" y="5275"/>
                  </a:lnTo>
                  <a:cubicBezTo>
                    <a:pt x="1846" y="6013"/>
                    <a:pt x="2286" y="6644"/>
                    <a:pt x="2918" y="7013"/>
                  </a:cubicBezTo>
                  <a:lnTo>
                    <a:pt x="2918" y="7180"/>
                  </a:lnTo>
                  <a:lnTo>
                    <a:pt x="1870" y="7180"/>
                  </a:lnTo>
                  <a:cubicBezTo>
                    <a:pt x="1417" y="7180"/>
                    <a:pt x="1024" y="7549"/>
                    <a:pt x="1024" y="8025"/>
                  </a:cubicBezTo>
                  <a:lnTo>
                    <a:pt x="1024" y="8418"/>
                  </a:lnTo>
                  <a:lnTo>
                    <a:pt x="786" y="8501"/>
                  </a:lnTo>
                  <a:cubicBezTo>
                    <a:pt x="310" y="8668"/>
                    <a:pt x="0" y="9120"/>
                    <a:pt x="0" y="9620"/>
                  </a:cubicBezTo>
                  <a:lnTo>
                    <a:pt x="0" y="10763"/>
                  </a:lnTo>
                  <a:cubicBezTo>
                    <a:pt x="0" y="10859"/>
                    <a:pt x="72" y="10930"/>
                    <a:pt x="167" y="10930"/>
                  </a:cubicBezTo>
                  <a:cubicBezTo>
                    <a:pt x="251" y="10930"/>
                    <a:pt x="322" y="10859"/>
                    <a:pt x="322" y="10763"/>
                  </a:cubicBezTo>
                  <a:lnTo>
                    <a:pt x="322" y="9620"/>
                  </a:lnTo>
                  <a:cubicBezTo>
                    <a:pt x="322" y="9251"/>
                    <a:pt x="560" y="8918"/>
                    <a:pt x="905" y="8799"/>
                  </a:cubicBezTo>
                  <a:lnTo>
                    <a:pt x="1560" y="8584"/>
                  </a:lnTo>
                  <a:lnTo>
                    <a:pt x="1560" y="10787"/>
                  </a:lnTo>
                  <a:cubicBezTo>
                    <a:pt x="1560" y="10870"/>
                    <a:pt x="1632" y="10942"/>
                    <a:pt x="1727" y="10942"/>
                  </a:cubicBezTo>
                  <a:cubicBezTo>
                    <a:pt x="1810" y="10942"/>
                    <a:pt x="1894" y="10870"/>
                    <a:pt x="1894" y="10787"/>
                  </a:cubicBezTo>
                  <a:lnTo>
                    <a:pt x="1894" y="9382"/>
                  </a:lnTo>
                  <a:lnTo>
                    <a:pt x="2417" y="9382"/>
                  </a:lnTo>
                  <a:lnTo>
                    <a:pt x="2417" y="10763"/>
                  </a:lnTo>
                  <a:cubicBezTo>
                    <a:pt x="2417" y="10859"/>
                    <a:pt x="2501" y="10930"/>
                    <a:pt x="2584" y="10930"/>
                  </a:cubicBezTo>
                  <a:cubicBezTo>
                    <a:pt x="2679" y="10930"/>
                    <a:pt x="2751" y="10859"/>
                    <a:pt x="2751" y="10763"/>
                  </a:cubicBezTo>
                  <a:lnTo>
                    <a:pt x="2751" y="8954"/>
                  </a:lnTo>
                  <a:cubicBezTo>
                    <a:pt x="2858" y="9073"/>
                    <a:pt x="2989" y="9168"/>
                    <a:pt x="3120" y="9263"/>
                  </a:cubicBezTo>
                  <a:cubicBezTo>
                    <a:pt x="3418" y="9454"/>
                    <a:pt x="3775" y="9561"/>
                    <a:pt x="4132" y="9561"/>
                  </a:cubicBezTo>
                  <a:cubicBezTo>
                    <a:pt x="4489" y="9561"/>
                    <a:pt x="4834" y="9454"/>
                    <a:pt x="5144" y="9263"/>
                  </a:cubicBezTo>
                  <a:cubicBezTo>
                    <a:pt x="5275" y="9168"/>
                    <a:pt x="5418" y="9073"/>
                    <a:pt x="5513" y="8954"/>
                  </a:cubicBezTo>
                  <a:lnTo>
                    <a:pt x="5513" y="9573"/>
                  </a:lnTo>
                  <a:cubicBezTo>
                    <a:pt x="5513" y="9668"/>
                    <a:pt x="5596" y="9739"/>
                    <a:pt x="5680" y="9739"/>
                  </a:cubicBezTo>
                  <a:cubicBezTo>
                    <a:pt x="5775" y="9739"/>
                    <a:pt x="5846" y="9668"/>
                    <a:pt x="5846" y="9573"/>
                  </a:cubicBezTo>
                  <a:lnTo>
                    <a:pt x="5846" y="9382"/>
                  </a:lnTo>
                  <a:lnTo>
                    <a:pt x="6382" y="9382"/>
                  </a:lnTo>
                  <a:lnTo>
                    <a:pt x="6382" y="10763"/>
                  </a:lnTo>
                  <a:cubicBezTo>
                    <a:pt x="6382" y="10859"/>
                    <a:pt x="6454" y="10930"/>
                    <a:pt x="6549" y="10930"/>
                  </a:cubicBezTo>
                  <a:cubicBezTo>
                    <a:pt x="6632" y="10930"/>
                    <a:pt x="6704" y="10859"/>
                    <a:pt x="6704" y="10763"/>
                  </a:cubicBezTo>
                  <a:lnTo>
                    <a:pt x="6704" y="8561"/>
                  </a:lnTo>
                  <a:lnTo>
                    <a:pt x="7359" y="8787"/>
                  </a:lnTo>
                  <a:cubicBezTo>
                    <a:pt x="7704" y="8906"/>
                    <a:pt x="7942" y="9239"/>
                    <a:pt x="7942" y="9608"/>
                  </a:cubicBezTo>
                  <a:lnTo>
                    <a:pt x="7942" y="10751"/>
                  </a:lnTo>
                  <a:cubicBezTo>
                    <a:pt x="7942" y="10847"/>
                    <a:pt x="8013" y="10918"/>
                    <a:pt x="8109" y="10918"/>
                  </a:cubicBezTo>
                  <a:cubicBezTo>
                    <a:pt x="8192" y="10918"/>
                    <a:pt x="8275" y="10847"/>
                    <a:pt x="8275" y="10751"/>
                  </a:cubicBezTo>
                  <a:lnTo>
                    <a:pt x="8275" y="9608"/>
                  </a:lnTo>
                  <a:cubicBezTo>
                    <a:pt x="8240" y="9120"/>
                    <a:pt x="7918" y="8668"/>
                    <a:pt x="7442" y="8501"/>
                  </a:cubicBezTo>
                  <a:lnTo>
                    <a:pt x="7204" y="8418"/>
                  </a:lnTo>
                  <a:lnTo>
                    <a:pt x="7204" y="8025"/>
                  </a:lnTo>
                  <a:cubicBezTo>
                    <a:pt x="7204" y="7572"/>
                    <a:pt x="6835" y="7180"/>
                    <a:pt x="6358" y="7180"/>
                  </a:cubicBezTo>
                  <a:lnTo>
                    <a:pt x="5311" y="7180"/>
                  </a:lnTo>
                  <a:lnTo>
                    <a:pt x="5311" y="7013"/>
                  </a:lnTo>
                  <a:cubicBezTo>
                    <a:pt x="5942" y="6656"/>
                    <a:pt x="6382" y="6013"/>
                    <a:pt x="6489" y="5275"/>
                  </a:cubicBezTo>
                  <a:lnTo>
                    <a:pt x="6608" y="5275"/>
                  </a:lnTo>
                  <a:cubicBezTo>
                    <a:pt x="6930" y="5275"/>
                    <a:pt x="7192" y="5001"/>
                    <a:pt x="7192" y="4691"/>
                  </a:cubicBezTo>
                  <a:lnTo>
                    <a:pt x="7192" y="3751"/>
                  </a:lnTo>
                  <a:cubicBezTo>
                    <a:pt x="7192" y="2596"/>
                    <a:pt x="6418" y="1607"/>
                    <a:pt x="5346" y="1298"/>
                  </a:cubicBezTo>
                  <a:cubicBezTo>
                    <a:pt x="5430" y="1167"/>
                    <a:pt x="5477" y="1000"/>
                    <a:pt x="5477" y="857"/>
                  </a:cubicBezTo>
                  <a:cubicBezTo>
                    <a:pt x="5477" y="393"/>
                    <a:pt x="5108" y="0"/>
                    <a:pt x="4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1"/>
            <p:cNvSpPr/>
            <p:nvPr/>
          </p:nvSpPr>
          <p:spPr>
            <a:xfrm>
              <a:off x="5529924" y="3201335"/>
              <a:ext cx="10581" cy="26421"/>
            </a:xfrm>
            <a:custGeom>
              <a:avLst/>
              <a:gdLst/>
              <a:ahLst/>
              <a:cxnLst/>
              <a:rect l="l" t="t" r="r" b="b"/>
              <a:pathLst>
                <a:path w="334" h="834" extrusionOk="0">
                  <a:moveTo>
                    <a:pt x="167" y="1"/>
                  </a:moveTo>
                  <a:cubicBezTo>
                    <a:pt x="84" y="1"/>
                    <a:pt x="0" y="72"/>
                    <a:pt x="0" y="167"/>
                  </a:cubicBezTo>
                  <a:lnTo>
                    <a:pt x="0" y="667"/>
                  </a:lnTo>
                  <a:cubicBezTo>
                    <a:pt x="0" y="763"/>
                    <a:pt x="84" y="834"/>
                    <a:pt x="167" y="834"/>
                  </a:cubicBezTo>
                  <a:cubicBezTo>
                    <a:pt x="262" y="834"/>
                    <a:pt x="334" y="763"/>
                    <a:pt x="334" y="667"/>
                  </a:cubicBezTo>
                  <a:lnTo>
                    <a:pt x="334" y="167"/>
                  </a:lnTo>
                  <a:cubicBezTo>
                    <a:pt x="334" y="72"/>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1288;p94">
            <a:extLst>
              <a:ext uri="{FF2B5EF4-FFF2-40B4-BE49-F238E27FC236}">
                <a16:creationId xmlns:a16="http://schemas.microsoft.com/office/drawing/2014/main" id="{CF42ABD7-A32C-4826-9F88-F2710926539A}"/>
              </a:ext>
            </a:extLst>
          </p:cNvPr>
          <p:cNvGrpSpPr/>
          <p:nvPr/>
        </p:nvGrpSpPr>
        <p:grpSpPr>
          <a:xfrm>
            <a:off x="920111" y="2817913"/>
            <a:ext cx="277263" cy="356115"/>
            <a:chOff x="6248078" y="3784468"/>
            <a:chExt cx="277263" cy="356115"/>
          </a:xfrm>
        </p:grpSpPr>
        <p:sp>
          <p:nvSpPr>
            <p:cNvPr id="29" name="Google Shape;11289;p94">
              <a:extLst>
                <a:ext uri="{FF2B5EF4-FFF2-40B4-BE49-F238E27FC236}">
                  <a16:creationId xmlns:a16="http://schemas.microsoft.com/office/drawing/2014/main" id="{9681D3C3-790F-4664-A6FD-16770412483C}"/>
                </a:ext>
              </a:extLst>
            </p:cNvPr>
            <p:cNvSpPr/>
            <p:nvPr/>
          </p:nvSpPr>
          <p:spPr>
            <a:xfrm>
              <a:off x="6337099" y="3874630"/>
              <a:ext cx="43402" cy="43402"/>
            </a:xfrm>
            <a:custGeom>
              <a:avLst/>
              <a:gdLst/>
              <a:ahLst/>
              <a:cxnLst/>
              <a:rect l="l" t="t" r="r" b="b"/>
              <a:pathLst>
                <a:path w="1370" h="1370" extrusionOk="0">
                  <a:moveTo>
                    <a:pt x="691" y="334"/>
                  </a:moveTo>
                  <a:cubicBezTo>
                    <a:pt x="882" y="334"/>
                    <a:pt x="1048" y="488"/>
                    <a:pt x="1048" y="691"/>
                  </a:cubicBezTo>
                  <a:cubicBezTo>
                    <a:pt x="1048" y="881"/>
                    <a:pt x="882" y="1048"/>
                    <a:pt x="691" y="1048"/>
                  </a:cubicBezTo>
                  <a:cubicBezTo>
                    <a:pt x="501" y="1048"/>
                    <a:pt x="334" y="881"/>
                    <a:pt x="334" y="691"/>
                  </a:cubicBezTo>
                  <a:cubicBezTo>
                    <a:pt x="334" y="488"/>
                    <a:pt x="489" y="334"/>
                    <a:pt x="691" y="334"/>
                  </a:cubicBezTo>
                  <a:close/>
                  <a:moveTo>
                    <a:pt x="691" y="0"/>
                  </a:moveTo>
                  <a:cubicBezTo>
                    <a:pt x="298" y="0"/>
                    <a:pt x="1" y="310"/>
                    <a:pt x="1" y="691"/>
                  </a:cubicBezTo>
                  <a:cubicBezTo>
                    <a:pt x="1" y="1072"/>
                    <a:pt x="322" y="1369"/>
                    <a:pt x="691" y="1369"/>
                  </a:cubicBezTo>
                  <a:cubicBezTo>
                    <a:pt x="1072" y="1369"/>
                    <a:pt x="1370" y="1060"/>
                    <a:pt x="1370" y="691"/>
                  </a:cubicBezTo>
                  <a:cubicBezTo>
                    <a:pt x="1370" y="298"/>
                    <a:pt x="1060"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290;p94">
              <a:extLst>
                <a:ext uri="{FF2B5EF4-FFF2-40B4-BE49-F238E27FC236}">
                  <a16:creationId xmlns:a16="http://schemas.microsoft.com/office/drawing/2014/main" id="{9B4D1F47-4F18-49B6-88D2-3468D207E220}"/>
                </a:ext>
              </a:extLst>
            </p:cNvPr>
            <p:cNvSpPr/>
            <p:nvPr/>
          </p:nvSpPr>
          <p:spPr>
            <a:xfrm>
              <a:off x="6392919" y="3874630"/>
              <a:ext cx="43402" cy="43402"/>
            </a:xfrm>
            <a:custGeom>
              <a:avLst/>
              <a:gdLst/>
              <a:ahLst/>
              <a:cxnLst/>
              <a:rect l="l" t="t" r="r" b="b"/>
              <a:pathLst>
                <a:path w="1370" h="1370" extrusionOk="0">
                  <a:moveTo>
                    <a:pt x="679" y="334"/>
                  </a:moveTo>
                  <a:cubicBezTo>
                    <a:pt x="882" y="334"/>
                    <a:pt x="1037" y="488"/>
                    <a:pt x="1037" y="691"/>
                  </a:cubicBezTo>
                  <a:cubicBezTo>
                    <a:pt x="1037" y="881"/>
                    <a:pt x="882" y="1048"/>
                    <a:pt x="679" y="1048"/>
                  </a:cubicBezTo>
                  <a:cubicBezTo>
                    <a:pt x="489" y="1048"/>
                    <a:pt x="322" y="881"/>
                    <a:pt x="322" y="691"/>
                  </a:cubicBezTo>
                  <a:cubicBezTo>
                    <a:pt x="322" y="488"/>
                    <a:pt x="489" y="334"/>
                    <a:pt x="679" y="334"/>
                  </a:cubicBezTo>
                  <a:close/>
                  <a:moveTo>
                    <a:pt x="679" y="0"/>
                  </a:moveTo>
                  <a:cubicBezTo>
                    <a:pt x="298" y="0"/>
                    <a:pt x="1" y="310"/>
                    <a:pt x="1" y="691"/>
                  </a:cubicBezTo>
                  <a:cubicBezTo>
                    <a:pt x="1" y="1072"/>
                    <a:pt x="310" y="1369"/>
                    <a:pt x="679" y="1369"/>
                  </a:cubicBezTo>
                  <a:cubicBezTo>
                    <a:pt x="1060" y="1369"/>
                    <a:pt x="1370" y="1060"/>
                    <a:pt x="1370" y="691"/>
                  </a:cubicBezTo>
                  <a:cubicBezTo>
                    <a:pt x="1370" y="298"/>
                    <a:pt x="1060"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291;p94">
              <a:extLst>
                <a:ext uri="{FF2B5EF4-FFF2-40B4-BE49-F238E27FC236}">
                  <a16:creationId xmlns:a16="http://schemas.microsoft.com/office/drawing/2014/main" id="{04C50757-A5A0-46F9-9A4B-C900111CFDDF}"/>
                </a:ext>
              </a:extLst>
            </p:cNvPr>
            <p:cNvSpPr/>
            <p:nvPr/>
          </p:nvSpPr>
          <p:spPr>
            <a:xfrm>
              <a:off x="6381609" y="3913469"/>
              <a:ext cx="10201" cy="15872"/>
            </a:xfrm>
            <a:custGeom>
              <a:avLst/>
              <a:gdLst/>
              <a:ahLst/>
              <a:cxnLst/>
              <a:rect l="l" t="t" r="r" b="b"/>
              <a:pathLst>
                <a:path w="322" h="501" extrusionOk="0">
                  <a:moveTo>
                    <a:pt x="167" y="1"/>
                  </a:moveTo>
                  <a:cubicBezTo>
                    <a:pt x="72" y="1"/>
                    <a:pt x="0" y="72"/>
                    <a:pt x="0" y="155"/>
                  </a:cubicBezTo>
                  <a:lnTo>
                    <a:pt x="0" y="334"/>
                  </a:lnTo>
                  <a:cubicBezTo>
                    <a:pt x="0" y="429"/>
                    <a:pt x="72" y="501"/>
                    <a:pt x="167" y="501"/>
                  </a:cubicBezTo>
                  <a:cubicBezTo>
                    <a:pt x="251" y="501"/>
                    <a:pt x="322" y="429"/>
                    <a:pt x="322" y="334"/>
                  </a:cubicBezTo>
                  <a:lnTo>
                    <a:pt x="322" y="155"/>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92;p94">
              <a:extLst>
                <a:ext uri="{FF2B5EF4-FFF2-40B4-BE49-F238E27FC236}">
                  <a16:creationId xmlns:a16="http://schemas.microsoft.com/office/drawing/2014/main" id="{963A8FC7-7EF0-4917-8880-F514EE8C8A0D}"/>
                </a:ext>
              </a:extLst>
            </p:cNvPr>
            <p:cNvSpPr/>
            <p:nvPr/>
          </p:nvSpPr>
          <p:spPr>
            <a:xfrm>
              <a:off x="6248078" y="3784468"/>
              <a:ext cx="277263" cy="356115"/>
            </a:xfrm>
            <a:custGeom>
              <a:avLst/>
              <a:gdLst/>
              <a:ahLst/>
              <a:cxnLst/>
              <a:rect l="l" t="t" r="r" b="b"/>
              <a:pathLst>
                <a:path w="8752" h="11241" extrusionOk="0">
                  <a:moveTo>
                    <a:pt x="5954" y="4751"/>
                  </a:moveTo>
                  <a:lnTo>
                    <a:pt x="5954" y="5335"/>
                  </a:lnTo>
                  <a:cubicBezTo>
                    <a:pt x="5954" y="5561"/>
                    <a:pt x="5823" y="5751"/>
                    <a:pt x="5609" y="5835"/>
                  </a:cubicBezTo>
                  <a:lnTo>
                    <a:pt x="4751" y="6180"/>
                  </a:lnTo>
                  <a:cubicBezTo>
                    <a:pt x="4632" y="6233"/>
                    <a:pt x="4501" y="6260"/>
                    <a:pt x="4369" y="6260"/>
                  </a:cubicBezTo>
                  <a:cubicBezTo>
                    <a:pt x="4236" y="6260"/>
                    <a:pt x="4102" y="6233"/>
                    <a:pt x="3977" y="6180"/>
                  </a:cubicBezTo>
                  <a:lnTo>
                    <a:pt x="3108" y="5835"/>
                  </a:lnTo>
                  <a:cubicBezTo>
                    <a:pt x="2906" y="5751"/>
                    <a:pt x="2775" y="5561"/>
                    <a:pt x="2775" y="5335"/>
                  </a:cubicBezTo>
                  <a:lnTo>
                    <a:pt x="2775" y="4751"/>
                  </a:lnTo>
                  <a:lnTo>
                    <a:pt x="3156" y="4882"/>
                  </a:lnTo>
                  <a:cubicBezTo>
                    <a:pt x="3215" y="5108"/>
                    <a:pt x="3406" y="5275"/>
                    <a:pt x="3668" y="5275"/>
                  </a:cubicBezTo>
                  <a:lnTo>
                    <a:pt x="3680" y="5275"/>
                  </a:lnTo>
                  <a:lnTo>
                    <a:pt x="3680" y="5287"/>
                  </a:lnTo>
                  <a:cubicBezTo>
                    <a:pt x="3680" y="5382"/>
                    <a:pt x="3751" y="5454"/>
                    <a:pt x="3846" y="5454"/>
                  </a:cubicBezTo>
                  <a:cubicBezTo>
                    <a:pt x="3930" y="5454"/>
                    <a:pt x="4001" y="5382"/>
                    <a:pt x="4001" y="5287"/>
                  </a:cubicBezTo>
                  <a:lnTo>
                    <a:pt x="4001" y="5275"/>
                  </a:lnTo>
                  <a:lnTo>
                    <a:pt x="4192" y="5275"/>
                  </a:lnTo>
                  <a:lnTo>
                    <a:pt x="4192" y="5287"/>
                  </a:lnTo>
                  <a:cubicBezTo>
                    <a:pt x="4192" y="5382"/>
                    <a:pt x="4275" y="5454"/>
                    <a:pt x="4358" y="5454"/>
                  </a:cubicBezTo>
                  <a:cubicBezTo>
                    <a:pt x="4454" y="5454"/>
                    <a:pt x="4525" y="5382"/>
                    <a:pt x="4525" y="5287"/>
                  </a:cubicBezTo>
                  <a:lnTo>
                    <a:pt x="4525" y="5275"/>
                  </a:lnTo>
                  <a:lnTo>
                    <a:pt x="4716" y="5275"/>
                  </a:lnTo>
                  <a:lnTo>
                    <a:pt x="4716" y="5287"/>
                  </a:lnTo>
                  <a:cubicBezTo>
                    <a:pt x="4716" y="5382"/>
                    <a:pt x="4787" y="5454"/>
                    <a:pt x="4882" y="5454"/>
                  </a:cubicBezTo>
                  <a:cubicBezTo>
                    <a:pt x="4966" y="5454"/>
                    <a:pt x="5049" y="5382"/>
                    <a:pt x="5049" y="5287"/>
                  </a:cubicBezTo>
                  <a:lnTo>
                    <a:pt x="5049" y="5275"/>
                  </a:lnTo>
                  <a:lnTo>
                    <a:pt x="5061" y="5275"/>
                  </a:lnTo>
                  <a:cubicBezTo>
                    <a:pt x="5299" y="5275"/>
                    <a:pt x="5501" y="5108"/>
                    <a:pt x="5561" y="4882"/>
                  </a:cubicBezTo>
                  <a:lnTo>
                    <a:pt x="5954" y="4751"/>
                  </a:lnTo>
                  <a:close/>
                  <a:moveTo>
                    <a:pt x="4716" y="6537"/>
                  </a:moveTo>
                  <a:lnTo>
                    <a:pt x="4716" y="6882"/>
                  </a:lnTo>
                  <a:lnTo>
                    <a:pt x="4001" y="6882"/>
                  </a:lnTo>
                  <a:lnTo>
                    <a:pt x="4001" y="6537"/>
                  </a:lnTo>
                  <a:cubicBezTo>
                    <a:pt x="4120" y="6573"/>
                    <a:pt x="4239" y="6585"/>
                    <a:pt x="4358" y="6585"/>
                  </a:cubicBezTo>
                  <a:cubicBezTo>
                    <a:pt x="4477" y="6585"/>
                    <a:pt x="4596" y="6573"/>
                    <a:pt x="4716" y="6537"/>
                  </a:cubicBezTo>
                  <a:close/>
                  <a:moveTo>
                    <a:pt x="4739" y="7204"/>
                  </a:moveTo>
                  <a:lnTo>
                    <a:pt x="4739" y="7585"/>
                  </a:lnTo>
                  <a:lnTo>
                    <a:pt x="4001" y="7585"/>
                  </a:lnTo>
                  <a:lnTo>
                    <a:pt x="4001" y="7204"/>
                  </a:lnTo>
                  <a:close/>
                  <a:moveTo>
                    <a:pt x="4358" y="346"/>
                  </a:moveTo>
                  <a:cubicBezTo>
                    <a:pt x="5823" y="346"/>
                    <a:pt x="7013" y="1536"/>
                    <a:pt x="7013" y="3001"/>
                  </a:cubicBezTo>
                  <a:lnTo>
                    <a:pt x="7013" y="4227"/>
                  </a:lnTo>
                  <a:cubicBezTo>
                    <a:pt x="7013" y="4906"/>
                    <a:pt x="6823" y="5501"/>
                    <a:pt x="6442" y="6073"/>
                  </a:cubicBezTo>
                  <a:cubicBezTo>
                    <a:pt x="6109" y="6597"/>
                    <a:pt x="5668" y="7013"/>
                    <a:pt x="5275" y="7382"/>
                  </a:cubicBezTo>
                  <a:cubicBezTo>
                    <a:pt x="5192" y="7466"/>
                    <a:pt x="5132" y="7525"/>
                    <a:pt x="5061" y="7585"/>
                  </a:cubicBezTo>
                  <a:lnTo>
                    <a:pt x="5061" y="6406"/>
                  </a:lnTo>
                  <a:lnTo>
                    <a:pt x="5739" y="6132"/>
                  </a:lnTo>
                  <a:cubicBezTo>
                    <a:pt x="6073" y="6001"/>
                    <a:pt x="6299" y="5692"/>
                    <a:pt x="6299" y="5335"/>
                  </a:cubicBezTo>
                  <a:lnTo>
                    <a:pt x="6299" y="4620"/>
                  </a:lnTo>
                  <a:cubicBezTo>
                    <a:pt x="6501" y="4501"/>
                    <a:pt x="6656" y="4275"/>
                    <a:pt x="6656" y="4025"/>
                  </a:cubicBezTo>
                  <a:lnTo>
                    <a:pt x="6656" y="3001"/>
                  </a:lnTo>
                  <a:cubicBezTo>
                    <a:pt x="6656" y="2441"/>
                    <a:pt x="6442" y="1906"/>
                    <a:pt x="6085" y="1489"/>
                  </a:cubicBezTo>
                  <a:cubicBezTo>
                    <a:pt x="6054" y="1452"/>
                    <a:pt x="6013" y="1434"/>
                    <a:pt x="5969" y="1434"/>
                  </a:cubicBezTo>
                  <a:cubicBezTo>
                    <a:pt x="5929" y="1434"/>
                    <a:pt x="5886" y="1449"/>
                    <a:pt x="5847" y="1477"/>
                  </a:cubicBezTo>
                  <a:cubicBezTo>
                    <a:pt x="5775" y="1536"/>
                    <a:pt x="5775" y="1644"/>
                    <a:pt x="5835" y="1715"/>
                  </a:cubicBezTo>
                  <a:cubicBezTo>
                    <a:pt x="6144" y="2072"/>
                    <a:pt x="6323" y="2537"/>
                    <a:pt x="6323" y="3001"/>
                  </a:cubicBezTo>
                  <a:lnTo>
                    <a:pt x="6323" y="4025"/>
                  </a:lnTo>
                  <a:cubicBezTo>
                    <a:pt x="6323" y="4168"/>
                    <a:pt x="6228" y="4323"/>
                    <a:pt x="6073" y="4370"/>
                  </a:cubicBezTo>
                  <a:lnTo>
                    <a:pt x="5370" y="4608"/>
                  </a:lnTo>
                  <a:cubicBezTo>
                    <a:pt x="5299" y="4632"/>
                    <a:pt x="5251" y="4692"/>
                    <a:pt x="5251" y="4751"/>
                  </a:cubicBezTo>
                  <a:cubicBezTo>
                    <a:pt x="5251" y="4858"/>
                    <a:pt x="5168" y="4942"/>
                    <a:pt x="5061" y="4942"/>
                  </a:cubicBezTo>
                  <a:lnTo>
                    <a:pt x="3668" y="4942"/>
                  </a:lnTo>
                  <a:cubicBezTo>
                    <a:pt x="3561" y="4942"/>
                    <a:pt x="3465" y="4858"/>
                    <a:pt x="3465" y="4751"/>
                  </a:cubicBezTo>
                  <a:cubicBezTo>
                    <a:pt x="3465" y="4680"/>
                    <a:pt x="3430" y="4620"/>
                    <a:pt x="3346" y="4608"/>
                  </a:cubicBezTo>
                  <a:lnTo>
                    <a:pt x="2656" y="4370"/>
                  </a:lnTo>
                  <a:cubicBezTo>
                    <a:pt x="2501" y="4323"/>
                    <a:pt x="2394" y="4168"/>
                    <a:pt x="2394" y="4025"/>
                  </a:cubicBezTo>
                  <a:lnTo>
                    <a:pt x="2394" y="3001"/>
                  </a:lnTo>
                  <a:cubicBezTo>
                    <a:pt x="2394" y="1929"/>
                    <a:pt x="3275" y="1048"/>
                    <a:pt x="4346" y="1048"/>
                  </a:cubicBezTo>
                  <a:cubicBezTo>
                    <a:pt x="4692" y="1048"/>
                    <a:pt x="5037" y="1132"/>
                    <a:pt x="5311" y="1298"/>
                  </a:cubicBezTo>
                  <a:cubicBezTo>
                    <a:pt x="5337" y="1313"/>
                    <a:pt x="5364" y="1320"/>
                    <a:pt x="5391" y="1320"/>
                  </a:cubicBezTo>
                  <a:cubicBezTo>
                    <a:pt x="5449" y="1320"/>
                    <a:pt x="5504" y="1288"/>
                    <a:pt x="5537" y="1239"/>
                  </a:cubicBezTo>
                  <a:cubicBezTo>
                    <a:pt x="5585" y="1167"/>
                    <a:pt x="5549" y="1060"/>
                    <a:pt x="5478" y="1013"/>
                  </a:cubicBezTo>
                  <a:cubicBezTo>
                    <a:pt x="5132" y="822"/>
                    <a:pt x="4739" y="715"/>
                    <a:pt x="4346" y="715"/>
                  </a:cubicBezTo>
                  <a:cubicBezTo>
                    <a:pt x="3096" y="715"/>
                    <a:pt x="2072" y="1727"/>
                    <a:pt x="2072" y="3001"/>
                  </a:cubicBezTo>
                  <a:lnTo>
                    <a:pt x="2072" y="4025"/>
                  </a:lnTo>
                  <a:cubicBezTo>
                    <a:pt x="2072" y="4275"/>
                    <a:pt x="2203" y="4501"/>
                    <a:pt x="2430" y="4620"/>
                  </a:cubicBezTo>
                  <a:lnTo>
                    <a:pt x="2430" y="5335"/>
                  </a:lnTo>
                  <a:cubicBezTo>
                    <a:pt x="2430" y="5692"/>
                    <a:pt x="2632" y="6001"/>
                    <a:pt x="2977" y="6132"/>
                  </a:cubicBezTo>
                  <a:lnTo>
                    <a:pt x="3668" y="6406"/>
                  </a:lnTo>
                  <a:lnTo>
                    <a:pt x="3668" y="7585"/>
                  </a:lnTo>
                  <a:cubicBezTo>
                    <a:pt x="3584" y="7525"/>
                    <a:pt x="3525" y="7442"/>
                    <a:pt x="3453" y="7382"/>
                  </a:cubicBezTo>
                  <a:cubicBezTo>
                    <a:pt x="3072" y="7013"/>
                    <a:pt x="2620" y="6585"/>
                    <a:pt x="2275" y="6073"/>
                  </a:cubicBezTo>
                  <a:cubicBezTo>
                    <a:pt x="1894" y="5501"/>
                    <a:pt x="1715" y="4882"/>
                    <a:pt x="1715" y="4227"/>
                  </a:cubicBezTo>
                  <a:lnTo>
                    <a:pt x="1715" y="3001"/>
                  </a:lnTo>
                  <a:cubicBezTo>
                    <a:pt x="1715" y="1536"/>
                    <a:pt x="2906" y="346"/>
                    <a:pt x="4358" y="346"/>
                  </a:cubicBezTo>
                  <a:close/>
                  <a:moveTo>
                    <a:pt x="4751" y="7906"/>
                  </a:moveTo>
                  <a:lnTo>
                    <a:pt x="4751" y="7918"/>
                  </a:lnTo>
                  <a:lnTo>
                    <a:pt x="4739" y="7918"/>
                  </a:lnTo>
                  <a:cubicBezTo>
                    <a:pt x="4585" y="8085"/>
                    <a:pt x="4466" y="8240"/>
                    <a:pt x="4382" y="8394"/>
                  </a:cubicBezTo>
                  <a:cubicBezTo>
                    <a:pt x="4287" y="8240"/>
                    <a:pt x="4156" y="8085"/>
                    <a:pt x="4025" y="7918"/>
                  </a:cubicBezTo>
                  <a:lnTo>
                    <a:pt x="4025" y="7906"/>
                  </a:lnTo>
                  <a:close/>
                  <a:moveTo>
                    <a:pt x="4382" y="1"/>
                  </a:moveTo>
                  <a:cubicBezTo>
                    <a:pt x="2739" y="1"/>
                    <a:pt x="1406" y="1346"/>
                    <a:pt x="1406" y="2977"/>
                  </a:cubicBezTo>
                  <a:lnTo>
                    <a:pt x="1406" y="4215"/>
                  </a:lnTo>
                  <a:cubicBezTo>
                    <a:pt x="1406" y="5477"/>
                    <a:pt x="2013" y="6347"/>
                    <a:pt x="2668" y="7049"/>
                  </a:cubicBezTo>
                  <a:cubicBezTo>
                    <a:pt x="2549" y="7156"/>
                    <a:pt x="2382" y="7251"/>
                    <a:pt x="2215" y="7311"/>
                  </a:cubicBezTo>
                  <a:lnTo>
                    <a:pt x="882" y="7716"/>
                  </a:lnTo>
                  <a:cubicBezTo>
                    <a:pt x="358" y="7859"/>
                    <a:pt x="1" y="8335"/>
                    <a:pt x="1" y="8871"/>
                  </a:cubicBezTo>
                  <a:lnTo>
                    <a:pt x="1" y="11073"/>
                  </a:lnTo>
                  <a:cubicBezTo>
                    <a:pt x="1" y="11169"/>
                    <a:pt x="72" y="11240"/>
                    <a:pt x="167" y="11240"/>
                  </a:cubicBezTo>
                  <a:cubicBezTo>
                    <a:pt x="251" y="11240"/>
                    <a:pt x="322" y="11169"/>
                    <a:pt x="322" y="11073"/>
                  </a:cubicBezTo>
                  <a:lnTo>
                    <a:pt x="322" y="8871"/>
                  </a:lnTo>
                  <a:cubicBezTo>
                    <a:pt x="322" y="8752"/>
                    <a:pt x="358" y="8633"/>
                    <a:pt x="405" y="8537"/>
                  </a:cubicBezTo>
                  <a:lnTo>
                    <a:pt x="1394" y="9407"/>
                  </a:lnTo>
                  <a:cubicBezTo>
                    <a:pt x="1513" y="9514"/>
                    <a:pt x="1572" y="9668"/>
                    <a:pt x="1572" y="9811"/>
                  </a:cubicBezTo>
                  <a:lnTo>
                    <a:pt x="1572" y="11073"/>
                  </a:lnTo>
                  <a:cubicBezTo>
                    <a:pt x="1572" y="11169"/>
                    <a:pt x="1656" y="11240"/>
                    <a:pt x="1739" y="11240"/>
                  </a:cubicBezTo>
                  <a:cubicBezTo>
                    <a:pt x="1834" y="11240"/>
                    <a:pt x="1906" y="11169"/>
                    <a:pt x="1906" y="11073"/>
                  </a:cubicBezTo>
                  <a:lnTo>
                    <a:pt x="1906" y="9811"/>
                  </a:lnTo>
                  <a:cubicBezTo>
                    <a:pt x="1906" y="9561"/>
                    <a:pt x="1799" y="9323"/>
                    <a:pt x="1608" y="9156"/>
                  </a:cubicBezTo>
                  <a:lnTo>
                    <a:pt x="584" y="8252"/>
                  </a:lnTo>
                  <a:cubicBezTo>
                    <a:pt x="679" y="8144"/>
                    <a:pt x="822" y="8061"/>
                    <a:pt x="965" y="8013"/>
                  </a:cubicBezTo>
                  <a:lnTo>
                    <a:pt x="2310" y="7609"/>
                  </a:lnTo>
                  <a:cubicBezTo>
                    <a:pt x="2525" y="7549"/>
                    <a:pt x="2727" y="7430"/>
                    <a:pt x="2882" y="7263"/>
                  </a:cubicBezTo>
                  <a:cubicBezTo>
                    <a:pt x="3001" y="7382"/>
                    <a:pt x="3120" y="7502"/>
                    <a:pt x="3239" y="7609"/>
                  </a:cubicBezTo>
                  <a:cubicBezTo>
                    <a:pt x="3763" y="8097"/>
                    <a:pt x="4215" y="8537"/>
                    <a:pt x="4215" y="8942"/>
                  </a:cubicBezTo>
                  <a:cubicBezTo>
                    <a:pt x="4215" y="9037"/>
                    <a:pt x="4287" y="9109"/>
                    <a:pt x="4370" y="9109"/>
                  </a:cubicBezTo>
                  <a:cubicBezTo>
                    <a:pt x="4466" y="9109"/>
                    <a:pt x="4537" y="9037"/>
                    <a:pt x="4537" y="8942"/>
                  </a:cubicBezTo>
                  <a:cubicBezTo>
                    <a:pt x="4537" y="8514"/>
                    <a:pt x="4989" y="8097"/>
                    <a:pt x="5501" y="7609"/>
                  </a:cubicBezTo>
                  <a:cubicBezTo>
                    <a:pt x="5620" y="7502"/>
                    <a:pt x="5739" y="7382"/>
                    <a:pt x="5859" y="7263"/>
                  </a:cubicBezTo>
                  <a:cubicBezTo>
                    <a:pt x="6025" y="7430"/>
                    <a:pt x="6216" y="7549"/>
                    <a:pt x="6442" y="7609"/>
                  </a:cubicBezTo>
                  <a:lnTo>
                    <a:pt x="7787" y="8013"/>
                  </a:lnTo>
                  <a:cubicBezTo>
                    <a:pt x="7930" y="8049"/>
                    <a:pt x="8061" y="8133"/>
                    <a:pt x="8168" y="8252"/>
                  </a:cubicBezTo>
                  <a:lnTo>
                    <a:pt x="7144" y="9156"/>
                  </a:lnTo>
                  <a:cubicBezTo>
                    <a:pt x="6954" y="9323"/>
                    <a:pt x="6847" y="9561"/>
                    <a:pt x="6847" y="9811"/>
                  </a:cubicBezTo>
                  <a:lnTo>
                    <a:pt x="6847" y="11073"/>
                  </a:lnTo>
                  <a:cubicBezTo>
                    <a:pt x="6847" y="11169"/>
                    <a:pt x="6918" y="11240"/>
                    <a:pt x="7013" y="11240"/>
                  </a:cubicBezTo>
                  <a:cubicBezTo>
                    <a:pt x="7097" y="11240"/>
                    <a:pt x="7168" y="11169"/>
                    <a:pt x="7168" y="11073"/>
                  </a:cubicBezTo>
                  <a:lnTo>
                    <a:pt x="7168" y="9811"/>
                  </a:lnTo>
                  <a:cubicBezTo>
                    <a:pt x="7168" y="9668"/>
                    <a:pt x="7252" y="9514"/>
                    <a:pt x="7347" y="9407"/>
                  </a:cubicBezTo>
                  <a:lnTo>
                    <a:pt x="8347" y="8537"/>
                  </a:lnTo>
                  <a:cubicBezTo>
                    <a:pt x="8395" y="8633"/>
                    <a:pt x="8418" y="8752"/>
                    <a:pt x="8418" y="8871"/>
                  </a:cubicBezTo>
                  <a:lnTo>
                    <a:pt x="8418" y="11073"/>
                  </a:lnTo>
                  <a:cubicBezTo>
                    <a:pt x="8418" y="11169"/>
                    <a:pt x="8502" y="11240"/>
                    <a:pt x="8585" y="11240"/>
                  </a:cubicBezTo>
                  <a:cubicBezTo>
                    <a:pt x="8680" y="11240"/>
                    <a:pt x="8752" y="11169"/>
                    <a:pt x="8752" y="11073"/>
                  </a:cubicBezTo>
                  <a:lnTo>
                    <a:pt x="8752" y="8871"/>
                  </a:lnTo>
                  <a:cubicBezTo>
                    <a:pt x="8752" y="8359"/>
                    <a:pt x="8395" y="7859"/>
                    <a:pt x="7871" y="7716"/>
                  </a:cubicBezTo>
                  <a:lnTo>
                    <a:pt x="6537" y="7311"/>
                  </a:lnTo>
                  <a:cubicBezTo>
                    <a:pt x="6359" y="7263"/>
                    <a:pt x="6204" y="7180"/>
                    <a:pt x="6085" y="7049"/>
                  </a:cubicBezTo>
                  <a:cubicBezTo>
                    <a:pt x="6740" y="6359"/>
                    <a:pt x="7359" y="5477"/>
                    <a:pt x="7359" y="4215"/>
                  </a:cubicBezTo>
                  <a:lnTo>
                    <a:pt x="7359" y="2977"/>
                  </a:lnTo>
                  <a:cubicBezTo>
                    <a:pt x="7359" y="1346"/>
                    <a:pt x="6013" y="1"/>
                    <a:pt x="4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93;p94">
              <a:extLst>
                <a:ext uri="{FF2B5EF4-FFF2-40B4-BE49-F238E27FC236}">
                  <a16:creationId xmlns:a16="http://schemas.microsoft.com/office/drawing/2014/main" id="{946A9249-9AEA-4E58-8B0A-E2F37B440E3D}"/>
                </a:ext>
              </a:extLst>
            </p:cNvPr>
            <p:cNvSpPr/>
            <p:nvPr/>
          </p:nvSpPr>
          <p:spPr>
            <a:xfrm>
              <a:off x="6381609" y="4085840"/>
              <a:ext cx="10201" cy="54743"/>
            </a:xfrm>
            <a:custGeom>
              <a:avLst/>
              <a:gdLst/>
              <a:ahLst/>
              <a:cxnLst/>
              <a:rect l="l" t="t" r="r" b="b"/>
              <a:pathLst>
                <a:path w="322" h="1728" extrusionOk="0">
                  <a:moveTo>
                    <a:pt x="167" y="1"/>
                  </a:moveTo>
                  <a:cubicBezTo>
                    <a:pt x="72" y="1"/>
                    <a:pt x="0" y="72"/>
                    <a:pt x="0" y="167"/>
                  </a:cubicBezTo>
                  <a:lnTo>
                    <a:pt x="0" y="1560"/>
                  </a:lnTo>
                  <a:cubicBezTo>
                    <a:pt x="0" y="1656"/>
                    <a:pt x="72" y="1727"/>
                    <a:pt x="167" y="1727"/>
                  </a:cubicBezTo>
                  <a:cubicBezTo>
                    <a:pt x="251" y="1727"/>
                    <a:pt x="322" y="1656"/>
                    <a:pt x="322" y="1560"/>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049;p71">
            <a:extLst>
              <a:ext uri="{FF2B5EF4-FFF2-40B4-BE49-F238E27FC236}">
                <a16:creationId xmlns:a16="http://schemas.microsoft.com/office/drawing/2014/main" id="{2D4BA65F-EDBE-4FD4-B8E8-798C2068DCA9}"/>
              </a:ext>
            </a:extLst>
          </p:cNvPr>
          <p:cNvSpPr txBox="1">
            <a:spLocks/>
          </p:cNvSpPr>
          <p:nvPr/>
        </p:nvSpPr>
        <p:spPr>
          <a:xfrm>
            <a:off x="1420503" y="2721620"/>
            <a:ext cx="1208006"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Playfair Display"/>
              <a:buNone/>
              <a:defRPr sz="1800" b="0" i="0" u="none" strike="noStrike" cap="none">
                <a:solidFill>
                  <a:schemeClr val="dk1"/>
                </a:solidFill>
                <a:latin typeface="Palanquin SemiBold"/>
                <a:ea typeface="Palanquin SemiBold"/>
                <a:cs typeface="Palanquin SemiBold"/>
                <a:sym typeface="Palanquin SemiBold"/>
              </a:defRPr>
            </a:lvl1pPr>
            <a:lvl2pPr marL="914400" marR="0" lvl="1"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dirty="0" err="1"/>
              <a:t>Sarathi</a:t>
            </a:r>
            <a:r>
              <a:rPr lang="en-US" dirty="0"/>
              <a:t> TS </a:t>
            </a:r>
          </a:p>
        </p:txBody>
      </p:sp>
      <p:sp>
        <p:nvSpPr>
          <p:cNvPr id="37" name="Google Shape;1052;p71">
            <a:extLst>
              <a:ext uri="{FF2B5EF4-FFF2-40B4-BE49-F238E27FC236}">
                <a16:creationId xmlns:a16="http://schemas.microsoft.com/office/drawing/2014/main" id="{801B4813-AA32-41DF-BDAA-8D79ADB944A6}"/>
              </a:ext>
            </a:extLst>
          </p:cNvPr>
          <p:cNvSpPr txBox="1">
            <a:spLocks/>
          </p:cNvSpPr>
          <p:nvPr/>
        </p:nvSpPr>
        <p:spPr>
          <a:xfrm>
            <a:off x="2796615" y="3504669"/>
            <a:ext cx="2678635"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dirty="0"/>
              <a:t>CB.EN.U4AIE19061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pic>
        <p:nvPicPr>
          <p:cNvPr id="1075" name="Google Shape;1075;p72"/>
          <p:cNvPicPr preferRelativeResize="0"/>
          <p:nvPr/>
        </p:nvPicPr>
        <p:blipFill rotWithShape="1">
          <a:blip r:embed="rId3">
            <a:alphaModFix/>
          </a:blip>
          <a:srcRect l="3222" b="3512"/>
          <a:stretch/>
        </p:blipFill>
        <p:spPr>
          <a:xfrm>
            <a:off x="957919" y="1171875"/>
            <a:ext cx="2808074" cy="2799750"/>
          </a:xfrm>
          <a:prstGeom prst="rect">
            <a:avLst/>
          </a:prstGeom>
          <a:noFill/>
          <a:ln>
            <a:noFill/>
          </a:ln>
        </p:spPr>
      </p:pic>
      <p:sp>
        <p:nvSpPr>
          <p:cNvPr id="1076" name="Google Shape;1076;p72"/>
          <p:cNvSpPr txBox="1">
            <a:spLocks noGrp="1"/>
          </p:cNvSpPr>
          <p:nvPr>
            <p:ph type="title"/>
          </p:nvPr>
        </p:nvSpPr>
        <p:spPr>
          <a:xfrm>
            <a:off x="4681870" y="2173475"/>
            <a:ext cx="3578700" cy="5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 AND ANALYSIS</a:t>
            </a:r>
            <a:endParaRPr dirty="0"/>
          </a:p>
        </p:txBody>
      </p:sp>
      <p:sp>
        <p:nvSpPr>
          <p:cNvPr id="23" name="TextBox 22">
            <a:extLst>
              <a:ext uri="{FF2B5EF4-FFF2-40B4-BE49-F238E27FC236}">
                <a16:creationId xmlns:a16="http://schemas.microsoft.com/office/drawing/2014/main" id="{52B64FCB-6D16-180D-150D-28CC5EA9F00B}"/>
              </a:ext>
            </a:extLst>
          </p:cNvPr>
          <p:cNvSpPr txBox="1"/>
          <p:nvPr/>
        </p:nvSpPr>
        <p:spPr>
          <a:xfrm>
            <a:off x="4804924" y="1017986"/>
            <a:ext cx="4676502" cy="677108"/>
          </a:xfrm>
          <a:prstGeom prst="rect">
            <a:avLst/>
          </a:prstGeom>
          <a:noFill/>
        </p:spPr>
        <p:txBody>
          <a:bodyPr wrap="square">
            <a:spAutoFit/>
          </a:bodyPr>
          <a:lstStyle/>
          <a:p>
            <a:r>
              <a:rPr lang="en-IN" sz="3800" dirty="0">
                <a:latin typeface="Palanquin SemiBold" panose="020B0004020203020204" pitchFamily="34" charset="0"/>
                <a:cs typeface="Palanquin SemiBold" panose="020B0004020203020204" pitchFamily="34" charset="0"/>
              </a:rPr>
              <a:t>03</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1D6AB8-7470-96FC-F3CB-EC5B982DB88D}"/>
              </a:ext>
            </a:extLst>
          </p:cNvPr>
          <p:cNvSpPr txBox="1"/>
          <p:nvPr/>
        </p:nvSpPr>
        <p:spPr>
          <a:xfrm>
            <a:off x="1854926" y="140026"/>
            <a:ext cx="7289074" cy="553998"/>
          </a:xfrm>
          <a:prstGeom prst="rect">
            <a:avLst/>
          </a:prstGeom>
          <a:noFill/>
        </p:spPr>
        <p:txBody>
          <a:bodyPr wrap="square">
            <a:spAutoFit/>
          </a:bodyPr>
          <a:lstStyle/>
          <a:p>
            <a:pPr marL="0" lvl="0" indent="0" algn="l" rtl="0">
              <a:spcBef>
                <a:spcPts val="0"/>
              </a:spcBef>
              <a:spcAft>
                <a:spcPts val="0"/>
              </a:spcAft>
              <a:buNone/>
            </a:pPr>
            <a:r>
              <a:rPr lang="en-IN" sz="3000" b="1" dirty="0">
                <a:solidFill>
                  <a:srgbClr val="FF0000"/>
                </a:solidFill>
                <a:latin typeface="Lato" panose="020F0502020204030203" pitchFamily="34" charset="0"/>
                <a:ea typeface="Lato" panose="020F0502020204030203" pitchFamily="34" charset="0"/>
                <a:cs typeface="Lato" panose="020F0502020204030203" pitchFamily="34" charset="0"/>
              </a:rPr>
              <a:t>F</a:t>
            </a:r>
            <a:r>
              <a:rPr lang="en" sz="3000" b="1" dirty="0">
                <a:solidFill>
                  <a:srgbClr val="FF0000"/>
                </a:solidFill>
                <a:latin typeface="Lato" panose="020F0502020204030203" pitchFamily="34" charset="0"/>
                <a:ea typeface="Lato" panose="020F0502020204030203" pitchFamily="34" charset="0"/>
                <a:cs typeface="Lato" panose="020F0502020204030203" pitchFamily="34" charset="0"/>
              </a:rPr>
              <a:t>ITTING DMD MODEL FOR A DATASET</a:t>
            </a:r>
          </a:p>
        </p:txBody>
      </p:sp>
      <p:pic>
        <p:nvPicPr>
          <p:cNvPr id="6" name="Picture 5">
            <a:extLst>
              <a:ext uri="{FF2B5EF4-FFF2-40B4-BE49-F238E27FC236}">
                <a16:creationId xmlns:a16="http://schemas.microsoft.com/office/drawing/2014/main" id="{DEAB54AB-5B21-F5F6-332E-12D4F9D55E5E}"/>
              </a:ext>
            </a:extLst>
          </p:cNvPr>
          <p:cNvPicPr>
            <a:picLocks noChangeAspect="1"/>
          </p:cNvPicPr>
          <p:nvPr/>
        </p:nvPicPr>
        <p:blipFill>
          <a:blip r:embed="rId2"/>
          <a:stretch>
            <a:fillRect/>
          </a:stretch>
        </p:blipFill>
        <p:spPr>
          <a:xfrm>
            <a:off x="2913017" y="718516"/>
            <a:ext cx="5380945" cy="1943965"/>
          </a:xfrm>
          <a:prstGeom prst="rect">
            <a:avLst/>
          </a:prstGeom>
        </p:spPr>
      </p:pic>
      <p:pic>
        <p:nvPicPr>
          <p:cNvPr id="7" name="Picture 6">
            <a:extLst>
              <a:ext uri="{FF2B5EF4-FFF2-40B4-BE49-F238E27FC236}">
                <a16:creationId xmlns:a16="http://schemas.microsoft.com/office/drawing/2014/main" id="{B9512FC0-9145-B711-F713-3477C1C5CB02}"/>
              </a:ext>
            </a:extLst>
          </p:cNvPr>
          <p:cNvPicPr>
            <a:picLocks noChangeAspect="1"/>
          </p:cNvPicPr>
          <p:nvPr/>
        </p:nvPicPr>
        <p:blipFill>
          <a:blip r:embed="rId3"/>
          <a:stretch>
            <a:fillRect/>
          </a:stretch>
        </p:blipFill>
        <p:spPr>
          <a:xfrm>
            <a:off x="278512" y="2849839"/>
            <a:ext cx="5961316" cy="2153635"/>
          </a:xfrm>
          <a:prstGeom prst="rect">
            <a:avLst/>
          </a:prstGeom>
        </p:spPr>
      </p:pic>
    </p:spTree>
    <p:extLst>
      <p:ext uri="{BB962C8B-B14F-4D97-AF65-F5344CB8AC3E}">
        <p14:creationId xmlns:p14="http://schemas.microsoft.com/office/powerpoint/2010/main" val="61407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1D6AB8-7470-96FC-F3CB-EC5B982DB88D}"/>
              </a:ext>
            </a:extLst>
          </p:cNvPr>
          <p:cNvSpPr txBox="1"/>
          <p:nvPr/>
        </p:nvSpPr>
        <p:spPr>
          <a:xfrm>
            <a:off x="1332412" y="140026"/>
            <a:ext cx="7811588" cy="553998"/>
          </a:xfrm>
          <a:prstGeom prst="rect">
            <a:avLst/>
          </a:prstGeom>
          <a:noFill/>
        </p:spPr>
        <p:txBody>
          <a:bodyPr wrap="square">
            <a:spAutoFit/>
          </a:bodyPr>
          <a:lstStyle/>
          <a:p>
            <a:pPr marL="0" lvl="0" indent="0" algn="l" rtl="0">
              <a:spcBef>
                <a:spcPts val="0"/>
              </a:spcBef>
              <a:spcAft>
                <a:spcPts val="0"/>
              </a:spcAft>
              <a:buNone/>
            </a:pPr>
            <a:r>
              <a:rPr lang="en" sz="3000" b="1" dirty="0">
                <a:solidFill>
                  <a:srgbClr val="FF0000"/>
                </a:solidFill>
                <a:latin typeface="Lato" panose="020F0502020204030203" pitchFamily="34" charset="0"/>
                <a:ea typeface="Lato" panose="020F0502020204030203" pitchFamily="34" charset="0"/>
                <a:cs typeface="Lato" panose="020F0502020204030203" pitchFamily="34" charset="0"/>
              </a:rPr>
              <a:t>FORCASTING FUTURE VALUE USING DMD</a:t>
            </a:r>
          </a:p>
        </p:txBody>
      </p:sp>
      <p:pic>
        <p:nvPicPr>
          <p:cNvPr id="4" name="Picture 3">
            <a:extLst>
              <a:ext uri="{FF2B5EF4-FFF2-40B4-BE49-F238E27FC236}">
                <a16:creationId xmlns:a16="http://schemas.microsoft.com/office/drawing/2014/main" id="{0A6D9D35-1243-A3E3-4417-2FAC85124127}"/>
              </a:ext>
            </a:extLst>
          </p:cNvPr>
          <p:cNvPicPr>
            <a:picLocks noChangeAspect="1"/>
          </p:cNvPicPr>
          <p:nvPr/>
        </p:nvPicPr>
        <p:blipFill>
          <a:blip r:embed="rId2"/>
          <a:stretch>
            <a:fillRect/>
          </a:stretch>
        </p:blipFill>
        <p:spPr>
          <a:xfrm>
            <a:off x="850389" y="985837"/>
            <a:ext cx="7443222" cy="2763203"/>
          </a:xfrm>
          <a:prstGeom prst="rect">
            <a:avLst/>
          </a:prstGeom>
        </p:spPr>
      </p:pic>
    </p:spTree>
    <p:extLst>
      <p:ext uri="{BB962C8B-B14F-4D97-AF65-F5344CB8AC3E}">
        <p14:creationId xmlns:p14="http://schemas.microsoft.com/office/powerpoint/2010/main" val="4167818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9507A1-AA00-AD55-F045-B7FB00FAF1CD}"/>
              </a:ext>
            </a:extLst>
          </p:cNvPr>
          <p:cNvSpPr txBox="1"/>
          <p:nvPr/>
        </p:nvSpPr>
        <p:spPr>
          <a:xfrm>
            <a:off x="169816" y="192277"/>
            <a:ext cx="7406641" cy="1015663"/>
          </a:xfrm>
          <a:prstGeom prst="rect">
            <a:avLst/>
          </a:prstGeom>
          <a:noFill/>
        </p:spPr>
        <p:txBody>
          <a:bodyPr wrap="square">
            <a:spAutoFit/>
          </a:bodyPr>
          <a:lstStyle/>
          <a:p>
            <a:pPr marL="0" lvl="0" indent="0" algn="l" rtl="0">
              <a:spcBef>
                <a:spcPts val="0"/>
              </a:spcBef>
              <a:spcAft>
                <a:spcPts val="0"/>
              </a:spcAft>
              <a:buNone/>
            </a:pPr>
            <a:r>
              <a:rPr lang="en-IN" sz="3000" b="1" dirty="0">
                <a:solidFill>
                  <a:srgbClr val="FF0000"/>
                </a:solidFill>
                <a:latin typeface="Lato" panose="020F0502020204030203" pitchFamily="34" charset="0"/>
                <a:ea typeface="Lato" panose="020F0502020204030203" pitchFamily="34" charset="0"/>
                <a:cs typeface="Lato" panose="020F0502020204030203" pitchFamily="34" charset="0"/>
              </a:rPr>
              <a:t>FITTING</a:t>
            </a:r>
            <a:r>
              <a:rPr lang="en" sz="3000" b="1" dirty="0">
                <a:solidFill>
                  <a:srgbClr val="FF0000"/>
                </a:solidFill>
                <a:latin typeface="Lato" panose="020F0502020204030203" pitchFamily="34" charset="0"/>
                <a:ea typeface="Lato" panose="020F0502020204030203" pitchFamily="34" charset="0"/>
                <a:cs typeface="Lato" panose="020F0502020204030203" pitchFamily="34" charset="0"/>
              </a:rPr>
              <a:t> DMD WITH WINDOW SIZE</a:t>
            </a:r>
          </a:p>
          <a:p>
            <a:pPr marL="0" lvl="0" indent="0" algn="l" rtl="0">
              <a:spcBef>
                <a:spcPts val="0"/>
              </a:spcBef>
              <a:spcAft>
                <a:spcPts val="0"/>
              </a:spcAft>
              <a:buNone/>
            </a:pPr>
            <a:r>
              <a:rPr lang="en-IN" sz="3000" b="1" dirty="0">
                <a:solidFill>
                  <a:srgbClr val="FF0000"/>
                </a:solidFill>
                <a:latin typeface="Lato" panose="020F0502020204030203" pitchFamily="34" charset="0"/>
                <a:ea typeface="Lato" panose="020F0502020204030203" pitchFamily="34" charset="0"/>
                <a:cs typeface="Lato" panose="020F0502020204030203" pitchFamily="34" charset="0"/>
              </a:rPr>
              <a:t>F</a:t>
            </a:r>
            <a:r>
              <a:rPr lang="en" sz="3000" b="1" dirty="0">
                <a:solidFill>
                  <a:srgbClr val="FF0000"/>
                </a:solidFill>
                <a:latin typeface="Lato" panose="020F0502020204030203" pitchFamily="34" charset="0"/>
                <a:ea typeface="Lato" panose="020F0502020204030203" pitchFamily="34" charset="0"/>
                <a:cs typeface="Lato" panose="020F0502020204030203" pitchFamily="34" charset="0"/>
              </a:rPr>
              <a:t>OR STOCKS IN DIFFERENT SECTOR</a:t>
            </a:r>
          </a:p>
        </p:txBody>
      </p:sp>
      <p:pic>
        <p:nvPicPr>
          <p:cNvPr id="6" name="Picture 5">
            <a:extLst>
              <a:ext uri="{FF2B5EF4-FFF2-40B4-BE49-F238E27FC236}">
                <a16:creationId xmlns:a16="http://schemas.microsoft.com/office/drawing/2014/main" id="{10E7E5D4-6CA4-44A4-C273-C6C35358F32D}"/>
              </a:ext>
            </a:extLst>
          </p:cNvPr>
          <p:cNvPicPr>
            <a:picLocks noChangeAspect="1"/>
          </p:cNvPicPr>
          <p:nvPr/>
        </p:nvPicPr>
        <p:blipFill>
          <a:blip r:embed="rId2"/>
          <a:stretch>
            <a:fillRect/>
          </a:stretch>
        </p:blipFill>
        <p:spPr>
          <a:xfrm>
            <a:off x="300309" y="1339215"/>
            <a:ext cx="3762375" cy="2647950"/>
          </a:xfrm>
          <a:prstGeom prst="rect">
            <a:avLst/>
          </a:prstGeom>
        </p:spPr>
      </p:pic>
      <p:pic>
        <p:nvPicPr>
          <p:cNvPr id="8" name="Picture 7">
            <a:extLst>
              <a:ext uri="{FF2B5EF4-FFF2-40B4-BE49-F238E27FC236}">
                <a16:creationId xmlns:a16="http://schemas.microsoft.com/office/drawing/2014/main" id="{1DBF45DA-5046-2248-C522-029241FBF2AB}"/>
              </a:ext>
            </a:extLst>
          </p:cNvPr>
          <p:cNvPicPr>
            <a:picLocks noChangeAspect="1"/>
          </p:cNvPicPr>
          <p:nvPr/>
        </p:nvPicPr>
        <p:blipFill>
          <a:blip r:embed="rId3"/>
          <a:stretch>
            <a:fillRect/>
          </a:stretch>
        </p:blipFill>
        <p:spPr>
          <a:xfrm>
            <a:off x="4572000" y="1337582"/>
            <a:ext cx="3762375" cy="2647950"/>
          </a:xfrm>
          <a:prstGeom prst="rect">
            <a:avLst/>
          </a:prstGeom>
        </p:spPr>
      </p:pic>
    </p:spTree>
    <p:extLst>
      <p:ext uri="{BB962C8B-B14F-4D97-AF65-F5344CB8AC3E}">
        <p14:creationId xmlns:p14="http://schemas.microsoft.com/office/powerpoint/2010/main" val="1211128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7619A5-E983-45D2-63E8-14BB81C1736F}"/>
              </a:ext>
            </a:extLst>
          </p:cNvPr>
          <p:cNvPicPr>
            <a:picLocks noChangeAspect="1"/>
          </p:cNvPicPr>
          <p:nvPr/>
        </p:nvPicPr>
        <p:blipFill>
          <a:blip r:embed="rId2"/>
          <a:stretch>
            <a:fillRect/>
          </a:stretch>
        </p:blipFill>
        <p:spPr>
          <a:xfrm>
            <a:off x="154169" y="1115513"/>
            <a:ext cx="3819525" cy="2647950"/>
          </a:xfrm>
          <a:prstGeom prst="rect">
            <a:avLst/>
          </a:prstGeom>
        </p:spPr>
      </p:pic>
      <p:pic>
        <p:nvPicPr>
          <p:cNvPr id="6" name="Picture 5">
            <a:extLst>
              <a:ext uri="{FF2B5EF4-FFF2-40B4-BE49-F238E27FC236}">
                <a16:creationId xmlns:a16="http://schemas.microsoft.com/office/drawing/2014/main" id="{C75CE9D8-6E57-936B-2CD7-050165D028FC}"/>
              </a:ext>
            </a:extLst>
          </p:cNvPr>
          <p:cNvPicPr>
            <a:picLocks noChangeAspect="1"/>
          </p:cNvPicPr>
          <p:nvPr/>
        </p:nvPicPr>
        <p:blipFill>
          <a:blip r:embed="rId3"/>
          <a:stretch>
            <a:fillRect/>
          </a:stretch>
        </p:blipFill>
        <p:spPr>
          <a:xfrm>
            <a:off x="4572000" y="1115513"/>
            <a:ext cx="3838575" cy="2647950"/>
          </a:xfrm>
          <a:prstGeom prst="rect">
            <a:avLst/>
          </a:prstGeom>
        </p:spPr>
      </p:pic>
    </p:spTree>
    <p:extLst>
      <p:ext uri="{BB962C8B-B14F-4D97-AF65-F5344CB8AC3E}">
        <p14:creationId xmlns:p14="http://schemas.microsoft.com/office/powerpoint/2010/main" val="121777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1D6AB8-7470-96FC-F3CB-EC5B982DB88D}"/>
              </a:ext>
            </a:extLst>
          </p:cNvPr>
          <p:cNvSpPr txBox="1"/>
          <p:nvPr/>
        </p:nvSpPr>
        <p:spPr>
          <a:xfrm>
            <a:off x="1580606" y="0"/>
            <a:ext cx="7563394" cy="1015663"/>
          </a:xfrm>
          <a:prstGeom prst="rect">
            <a:avLst/>
          </a:prstGeom>
          <a:noFill/>
        </p:spPr>
        <p:txBody>
          <a:bodyPr wrap="square">
            <a:spAutoFit/>
          </a:bodyPr>
          <a:lstStyle/>
          <a:p>
            <a:pPr marL="0" lvl="0" indent="0" algn="l" rtl="0">
              <a:spcBef>
                <a:spcPts val="0"/>
              </a:spcBef>
              <a:spcAft>
                <a:spcPts val="0"/>
              </a:spcAft>
              <a:buNone/>
            </a:pPr>
            <a:r>
              <a:rPr lang="en-IN" sz="3000" b="1" dirty="0">
                <a:solidFill>
                  <a:srgbClr val="FF0000"/>
                </a:solidFill>
                <a:latin typeface="Lato" panose="020F0502020204030203" pitchFamily="34" charset="0"/>
                <a:ea typeface="Lato" panose="020F0502020204030203" pitchFamily="34" charset="0"/>
                <a:cs typeface="Lato" panose="020F0502020204030203" pitchFamily="34" charset="0"/>
              </a:rPr>
              <a:t>FITTING</a:t>
            </a:r>
            <a:r>
              <a:rPr lang="en" sz="3000" b="1" dirty="0">
                <a:solidFill>
                  <a:srgbClr val="FF0000"/>
                </a:solidFill>
                <a:latin typeface="Lato" panose="020F0502020204030203" pitchFamily="34" charset="0"/>
                <a:ea typeface="Lato" panose="020F0502020204030203" pitchFamily="34" charset="0"/>
                <a:cs typeface="Lato" panose="020F0502020204030203" pitchFamily="34" charset="0"/>
              </a:rPr>
              <a:t> DMD WITH WINDOW SIZE</a:t>
            </a:r>
          </a:p>
          <a:p>
            <a:pPr marL="0" lvl="0" indent="0" algn="l" rtl="0">
              <a:spcBef>
                <a:spcPts val="0"/>
              </a:spcBef>
              <a:spcAft>
                <a:spcPts val="0"/>
              </a:spcAft>
              <a:buNone/>
            </a:pPr>
            <a:r>
              <a:rPr lang="en-IN" sz="3000" b="1" dirty="0">
                <a:solidFill>
                  <a:srgbClr val="FF0000"/>
                </a:solidFill>
                <a:latin typeface="Lato" panose="020F0502020204030203" pitchFamily="34" charset="0"/>
                <a:ea typeface="Lato" panose="020F0502020204030203" pitchFamily="34" charset="0"/>
                <a:cs typeface="Lato" panose="020F0502020204030203" pitchFamily="34" charset="0"/>
              </a:rPr>
              <a:t>F</a:t>
            </a:r>
            <a:r>
              <a:rPr lang="en" sz="3000" b="1" dirty="0">
                <a:solidFill>
                  <a:srgbClr val="FF0000"/>
                </a:solidFill>
                <a:latin typeface="Lato" panose="020F0502020204030203" pitchFamily="34" charset="0"/>
                <a:ea typeface="Lato" panose="020F0502020204030203" pitchFamily="34" charset="0"/>
                <a:cs typeface="Lato" panose="020F0502020204030203" pitchFamily="34" charset="0"/>
              </a:rPr>
              <a:t>OR STOCKS IN SAME SECTOR</a:t>
            </a:r>
          </a:p>
        </p:txBody>
      </p:sp>
      <p:pic>
        <p:nvPicPr>
          <p:cNvPr id="4" name="Picture 3">
            <a:extLst>
              <a:ext uri="{FF2B5EF4-FFF2-40B4-BE49-F238E27FC236}">
                <a16:creationId xmlns:a16="http://schemas.microsoft.com/office/drawing/2014/main" id="{B556D4A9-92B7-7364-A2BE-FB9A14A052D5}"/>
              </a:ext>
            </a:extLst>
          </p:cNvPr>
          <p:cNvPicPr>
            <a:picLocks noChangeAspect="1"/>
          </p:cNvPicPr>
          <p:nvPr/>
        </p:nvPicPr>
        <p:blipFill>
          <a:blip r:embed="rId2"/>
          <a:stretch>
            <a:fillRect/>
          </a:stretch>
        </p:blipFill>
        <p:spPr>
          <a:xfrm>
            <a:off x="1031965" y="1234711"/>
            <a:ext cx="5081452" cy="3505320"/>
          </a:xfrm>
          <a:prstGeom prst="rect">
            <a:avLst/>
          </a:prstGeom>
        </p:spPr>
      </p:pic>
    </p:spTree>
    <p:extLst>
      <p:ext uri="{BB962C8B-B14F-4D97-AF65-F5344CB8AC3E}">
        <p14:creationId xmlns:p14="http://schemas.microsoft.com/office/powerpoint/2010/main" val="3812771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9507A1-AA00-AD55-F045-B7FB00FAF1CD}"/>
              </a:ext>
            </a:extLst>
          </p:cNvPr>
          <p:cNvSpPr txBox="1"/>
          <p:nvPr/>
        </p:nvSpPr>
        <p:spPr>
          <a:xfrm>
            <a:off x="153488" y="100837"/>
            <a:ext cx="7331529" cy="707886"/>
          </a:xfrm>
          <a:prstGeom prst="rect">
            <a:avLst/>
          </a:prstGeom>
          <a:noFill/>
        </p:spPr>
        <p:txBody>
          <a:bodyPr wrap="square">
            <a:spAutoFit/>
          </a:bodyPr>
          <a:lstStyle/>
          <a:p>
            <a:pPr marL="0" lvl="0" indent="0" algn="l" rtl="0">
              <a:spcBef>
                <a:spcPts val="0"/>
              </a:spcBef>
              <a:spcAft>
                <a:spcPts val="0"/>
              </a:spcAft>
              <a:buNone/>
            </a:pPr>
            <a:r>
              <a:rPr lang="en-IN" sz="2000" b="1" dirty="0">
                <a:solidFill>
                  <a:srgbClr val="FF0000"/>
                </a:solidFill>
                <a:latin typeface="Lato" panose="020F0502020204030203" pitchFamily="34" charset="0"/>
                <a:ea typeface="Lato" panose="020F0502020204030203" pitchFamily="34" charset="0"/>
                <a:cs typeface="Lato" panose="020F0502020204030203" pitchFamily="34" charset="0"/>
              </a:rPr>
              <a:t>M</a:t>
            </a:r>
            <a:r>
              <a:rPr lang="en" sz="2000" b="1" dirty="0">
                <a:solidFill>
                  <a:srgbClr val="FF0000"/>
                </a:solidFill>
                <a:latin typeface="Lato" panose="020F0502020204030203" pitchFamily="34" charset="0"/>
                <a:ea typeface="Lato" panose="020F0502020204030203" pitchFamily="34" charset="0"/>
                <a:cs typeface="Lato" panose="020F0502020204030203" pitchFamily="34" charset="0"/>
              </a:rPr>
              <a:t>AKING DMD PREDICTIONS FOR DIFFERENT SECTORS TILL THE THRESHOLD OF 0.03 IS CROSSED</a:t>
            </a:r>
          </a:p>
        </p:txBody>
      </p:sp>
      <p:pic>
        <p:nvPicPr>
          <p:cNvPr id="4" name="Picture 3">
            <a:extLst>
              <a:ext uri="{FF2B5EF4-FFF2-40B4-BE49-F238E27FC236}">
                <a16:creationId xmlns:a16="http://schemas.microsoft.com/office/drawing/2014/main" id="{3EFEA9C0-9386-7B1C-D8A5-24983801D2BA}"/>
              </a:ext>
            </a:extLst>
          </p:cNvPr>
          <p:cNvPicPr>
            <a:picLocks noChangeAspect="1"/>
          </p:cNvPicPr>
          <p:nvPr/>
        </p:nvPicPr>
        <p:blipFill>
          <a:blip r:embed="rId2"/>
          <a:stretch>
            <a:fillRect/>
          </a:stretch>
        </p:blipFill>
        <p:spPr>
          <a:xfrm>
            <a:off x="2312127" y="1263442"/>
            <a:ext cx="5029200" cy="3594133"/>
          </a:xfrm>
          <a:prstGeom prst="rect">
            <a:avLst/>
          </a:prstGeom>
        </p:spPr>
      </p:pic>
    </p:spTree>
    <p:extLst>
      <p:ext uri="{BB962C8B-B14F-4D97-AF65-F5344CB8AC3E}">
        <p14:creationId xmlns:p14="http://schemas.microsoft.com/office/powerpoint/2010/main" val="1259261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72463D-E45F-95E1-5072-39A378FF2CBB}"/>
              </a:ext>
            </a:extLst>
          </p:cNvPr>
          <p:cNvSpPr txBox="1"/>
          <p:nvPr/>
        </p:nvSpPr>
        <p:spPr>
          <a:xfrm>
            <a:off x="163286" y="120432"/>
            <a:ext cx="7543800" cy="707886"/>
          </a:xfrm>
          <a:prstGeom prst="rect">
            <a:avLst/>
          </a:prstGeom>
          <a:noFill/>
        </p:spPr>
        <p:txBody>
          <a:bodyPr wrap="square">
            <a:spAutoFit/>
          </a:bodyPr>
          <a:lstStyle/>
          <a:p>
            <a:r>
              <a:rPr lang="en-US" sz="2000" b="1" dirty="0">
                <a:solidFill>
                  <a:srgbClr val="FF0000"/>
                </a:solidFill>
                <a:latin typeface="Lato" panose="020F0502020204030203" pitchFamily="34" charset="0"/>
                <a:ea typeface="Lato" panose="020F0502020204030203" pitchFamily="34" charset="0"/>
                <a:cs typeface="Lato" panose="020F0502020204030203" pitchFamily="34" charset="0"/>
              </a:rPr>
              <a:t>COMPARING FITTED MODEL FOR VARYING NUMBER OF COMPANIES</a:t>
            </a:r>
            <a:endParaRPr lang="en-IN" sz="2000" dirty="0"/>
          </a:p>
        </p:txBody>
      </p:sp>
      <p:pic>
        <p:nvPicPr>
          <p:cNvPr id="7" name="Picture 6">
            <a:extLst>
              <a:ext uri="{FF2B5EF4-FFF2-40B4-BE49-F238E27FC236}">
                <a16:creationId xmlns:a16="http://schemas.microsoft.com/office/drawing/2014/main" id="{36037123-E370-6D2B-D75B-7174EB36E175}"/>
              </a:ext>
            </a:extLst>
          </p:cNvPr>
          <p:cNvPicPr>
            <a:picLocks noChangeAspect="1"/>
          </p:cNvPicPr>
          <p:nvPr/>
        </p:nvPicPr>
        <p:blipFill>
          <a:blip r:embed="rId2"/>
          <a:stretch>
            <a:fillRect/>
          </a:stretch>
        </p:blipFill>
        <p:spPr>
          <a:xfrm>
            <a:off x="163287" y="978044"/>
            <a:ext cx="5448028" cy="2022512"/>
          </a:xfrm>
          <a:prstGeom prst="rect">
            <a:avLst/>
          </a:prstGeom>
        </p:spPr>
      </p:pic>
      <p:pic>
        <p:nvPicPr>
          <p:cNvPr id="9" name="Picture 8">
            <a:extLst>
              <a:ext uri="{FF2B5EF4-FFF2-40B4-BE49-F238E27FC236}">
                <a16:creationId xmlns:a16="http://schemas.microsoft.com/office/drawing/2014/main" id="{178D2011-CB8D-C238-9E1E-BF4ED0384684}"/>
              </a:ext>
            </a:extLst>
          </p:cNvPr>
          <p:cNvPicPr>
            <a:picLocks noChangeAspect="1"/>
          </p:cNvPicPr>
          <p:nvPr/>
        </p:nvPicPr>
        <p:blipFill>
          <a:blip r:embed="rId3"/>
          <a:stretch>
            <a:fillRect/>
          </a:stretch>
        </p:blipFill>
        <p:spPr>
          <a:xfrm>
            <a:off x="3277962" y="3000556"/>
            <a:ext cx="5448028" cy="2022512"/>
          </a:xfrm>
          <a:prstGeom prst="rect">
            <a:avLst/>
          </a:prstGeom>
        </p:spPr>
      </p:pic>
    </p:spTree>
    <p:extLst>
      <p:ext uri="{BB962C8B-B14F-4D97-AF65-F5344CB8AC3E}">
        <p14:creationId xmlns:p14="http://schemas.microsoft.com/office/powerpoint/2010/main" val="1442932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72463D-E45F-95E1-5072-39A378FF2CBB}"/>
              </a:ext>
            </a:extLst>
          </p:cNvPr>
          <p:cNvSpPr txBox="1"/>
          <p:nvPr/>
        </p:nvSpPr>
        <p:spPr>
          <a:xfrm>
            <a:off x="163286" y="120432"/>
            <a:ext cx="7543800" cy="707886"/>
          </a:xfrm>
          <a:prstGeom prst="rect">
            <a:avLst/>
          </a:prstGeom>
          <a:noFill/>
        </p:spPr>
        <p:txBody>
          <a:bodyPr wrap="square">
            <a:spAutoFit/>
          </a:bodyPr>
          <a:lstStyle/>
          <a:p>
            <a:r>
              <a:rPr lang="en-US" sz="2000" b="1" dirty="0">
                <a:solidFill>
                  <a:srgbClr val="FF0000"/>
                </a:solidFill>
                <a:latin typeface="Lato" panose="020F0502020204030203" pitchFamily="34" charset="0"/>
                <a:ea typeface="Lato" panose="020F0502020204030203" pitchFamily="34" charset="0"/>
                <a:cs typeface="Lato" panose="020F0502020204030203" pitchFamily="34" charset="0"/>
              </a:rPr>
              <a:t>COMPARING FITTED MODEL FOR VARYING NUMBER OF COMPANIES</a:t>
            </a:r>
            <a:endParaRPr lang="en-IN" sz="2000" dirty="0"/>
          </a:p>
        </p:txBody>
      </p:sp>
      <p:pic>
        <p:nvPicPr>
          <p:cNvPr id="3" name="Picture 2">
            <a:extLst>
              <a:ext uri="{FF2B5EF4-FFF2-40B4-BE49-F238E27FC236}">
                <a16:creationId xmlns:a16="http://schemas.microsoft.com/office/drawing/2014/main" id="{F066E605-AF32-FFD8-9195-80C9C90C5393}"/>
              </a:ext>
            </a:extLst>
          </p:cNvPr>
          <p:cNvPicPr>
            <a:picLocks noChangeAspect="1"/>
          </p:cNvPicPr>
          <p:nvPr/>
        </p:nvPicPr>
        <p:blipFill>
          <a:blip r:embed="rId2"/>
          <a:stretch>
            <a:fillRect/>
          </a:stretch>
        </p:blipFill>
        <p:spPr>
          <a:xfrm>
            <a:off x="196594" y="828318"/>
            <a:ext cx="5367881" cy="1939246"/>
          </a:xfrm>
          <a:prstGeom prst="rect">
            <a:avLst/>
          </a:prstGeom>
        </p:spPr>
      </p:pic>
      <p:pic>
        <p:nvPicPr>
          <p:cNvPr id="10" name="Picture 9">
            <a:extLst>
              <a:ext uri="{FF2B5EF4-FFF2-40B4-BE49-F238E27FC236}">
                <a16:creationId xmlns:a16="http://schemas.microsoft.com/office/drawing/2014/main" id="{0E58E51D-9F9C-4416-4F68-1CFA38933014}"/>
              </a:ext>
            </a:extLst>
          </p:cNvPr>
          <p:cNvPicPr>
            <a:picLocks noChangeAspect="1"/>
          </p:cNvPicPr>
          <p:nvPr/>
        </p:nvPicPr>
        <p:blipFill>
          <a:blip r:embed="rId3"/>
          <a:stretch>
            <a:fillRect/>
          </a:stretch>
        </p:blipFill>
        <p:spPr>
          <a:xfrm>
            <a:off x="2770705" y="2920480"/>
            <a:ext cx="5820016" cy="2102588"/>
          </a:xfrm>
          <a:prstGeom prst="rect">
            <a:avLst/>
          </a:prstGeom>
        </p:spPr>
      </p:pic>
    </p:spTree>
    <p:extLst>
      <p:ext uri="{BB962C8B-B14F-4D97-AF65-F5344CB8AC3E}">
        <p14:creationId xmlns:p14="http://schemas.microsoft.com/office/powerpoint/2010/main" val="2798392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E21A5A-A96D-C994-C2A3-AF02628CABE2}"/>
              </a:ext>
            </a:extLst>
          </p:cNvPr>
          <p:cNvPicPr>
            <a:picLocks noChangeAspect="1"/>
          </p:cNvPicPr>
          <p:nvPr/>
        </p:nvPicPr>
        <p:blipFill>
          <a:blip r:embed="rId2"/>
          <a:stretch>
            <a:fillRect/>
          </a:stretch>
        </p:blipFill>
        <p:spPr>
          <a:xfrm>
            <a:off x="201296" y="1121410"/>
            <a:ext cx="3161664" cy="2383790"/>
          </a:xfrm>
          <a:prstGeom prst="rect">
            <a:avLst/>
          </a:prstGeom>
        </p:spPr>
      </p:pic>
      <p:sp>
        <p:nvSpPr>
          <p:cNvPr id="5" name="TextBox 4">
            <a:extLst>
              <a:ext uri="{FF2B5EF4-FFF2-40B4-BE49-F238E27FC236}">
                <a16:creationId xmlns:a16="http://schemas.microsoft.com/office/drawing/2014/main" id="{20868DF1-862B-F85F-EBB2-2A9AC9C49A2E}"/>
              </a:ext>
            </a:extLst>
          </p:cNvPr>
          <p:cNvSpPr txBox="1"/>
          <p:nvPr/>
        </p:nvSpPr>
        <p:spPr>
          <a:xfrm>
            <a:off x="436880" y="245197"/>
            <a:ext cx="5425440" cy="307777"/>
          </a:xfrm>
          <a:prstGeom prst="rect">
            <a:avLst/>
          </a:prstGeom>
          <a:noFill/>
        </p:spPr>
        <p:txBody>
          <a:bodyPr wrap="square">
            <a:spAutoFit/>
          </a:bodyPr>
          <a:lstStyle/>
          <a:p>
            <a:pPr algn="ctr"/>
            <a:r>
              <a:rPr lang="en-US" b="1" dirty="0">
                <a:solidFill>
                  <a:srgbClr val="FF0000"/>
                </a:solidFill>
                <a:latin typeface="Lato" panose="020F0502020204030203" pitchFamily="34" charset="0"/>
                <a:ea typeface="Lato" panose="020F0502020204030203" pitchFamily="34" charset="0"/>
                <a:cs typeface="Lato" panose="020F0502020204030203" pitchFamily="34" charset="0"/>
              </a:rPr>
              <a:t>MAPE PLOT</a:t>
            </a:r>
          </a:p>
        </p:txBody>
      </p:sp>
      <p:pic>
        <p:nvPicPr>
          <p:cNvPr id="7" name="Picture 6">
            <a:extLst>
              <a:ext uri="{FF2B5EF4-FFF2-40B4-BE49-F238E27FC236}">
                <a16:creationId xmlns:a16="http://schemas.microsoft.com/office/drawing/2014/main" id="{51E91778-86E6-0975-0C74-EBD5235C38C3}"/>
              </a:ext>
            </a:extLst>
          </p:cNvPr>
          <p:cNvPicPr>
            <a:picLocks noChangeAspect="1"/>
          </p:cNvPicPr>
          <p:nvPr/>
        </p:nvPicPr>
        <p:blipFill>
          <a:blip r:embed="rId3"/>
          <a:stretch>
            <a:fillRect/>
          </a:stretch>
        </p:blipFill>
        <p:spPr>
          <a:xfrm>
            <a:off x="3574416" y="1121410"/>
            <a:ext cx="3413154" cy="2383790"/>
          </a:xfrm>
          <a:prstGeom prst="rect">
            <a:avLst/>
          </a:prstGeom>
        </p:spPr>
      </p:pic>
      <p:sp>
        <p:nvSpPr>
          <p:cNvPr id="9" name="TextBox 8">
            <a:extLst>
              <a:ext uri="{FF2B5EF4-FFF2-40B4-BE49-F238E27FC236}">
                <a16:creationId xmlns:a16="http://schemas.microsoft.com/office/drawing/2014/main" id="{75B4AB63-6FCB-05FD-63EB-DD763496FF03}"/>
              </a:ext>
            </a:extLst>
          </p:cNvPr>
          <p:cNvSpPr txBox="1"/>
          <p:nvPr/>
        </p:nvSpPr>
        <p:spPr>
          <a:xfrm>
            <a:off x="861696" y="3714313"/>
            <a:ext cx="5425440" cy="307777"/>
          </a:xfrm>
          <a:prstGeom prst="rect">
            <a:avLst/>
          </a:prstGeom>
          <a:noFill/>
        </p:spPr>
        <p:txBody>
          <a:bodyPr wrap="square">
            <a:spAutoFit/>
          </a:bodyPr>
          <a:lstStyle/>
          <a:p>
            <a:r>
              <a:rPr lang="en-US" b="1" dirty="0">
                <a:solidFill>
                  <a:srgbClr val="FF0000"/>
                </a:solidFill>
                <a:latin typeface="Lato" panose="020F0502020204030203" pitchFamily="34" charset="0"/>
                <a:ea typeface="Lato" panose="020F0502020204030203" pitchFamily="34" charset="0"/>
                <a:cs typeface="Lato" panose="020F0502020204030203" pitchFamily="34" charset="0"/>
              </a:rPr>
              <a:t>DIFFFERENT SECTORS</a:t>
            </a:r>
            <a:endParaRPr lang="en-IN" dirty="0"/>
          </a:p>
        </p:txBody>
      </p:sp>
      <p:sp>
        <p:nvSpPr>
          <p:cNvPr id="11" name="TextBox 10">
            <a:extLst>
              <a:ext uri="{FF2B5EF4-FFF2-40B4-BE49-F238E27FC236}">
                <a16:creationId xmlns:a16="http://schemas.microsoft.com/office/drawing/2014/main" id="{D01F15A7-28C9-6480-2242-878C251CE019}"/>
              </a:ext>
            </a:extLst>
          </p:cNvPr>
          <p:cNvSpPr txBox="1"/>
          <p:nvPr/>
        </p:nvSpPr>
        <p:spPr>
          <a:xfrm>
            <a:off x="4587906" y="3729116"/>
            <a:ext cx="1699230" cy="307777"/>
          </a:xfrm>
          <a:prstGeom prst="rect">
            <a:avLst/>
          </a:prstGeom>
          <a:noFill/>
        </p:spPr>
        <p:txBody>
          <a:bodyPr wrap="square">
            <a:spAutoFit/>
          </a:bodyPr>
          <a:lstStyle/>
          <a:p>
            <a:r>
              <a:rPr lang="en-US" b="1" dirty="0">
                <a:solidFill>
                  <a:srgbClr val="FF0000"/>
                </a:solidFill>
                <a:latin typeface="Lato" panose="020F0502020204030203" pitchFamily="34" charset="0"/>
                <a:ea typeface="Lato" panose="020F0502020204030203" pitchFamily="34" charset="0"/>
                <a:cs typeface="Lato" panose="020F0502020204030203" pitchFamily="34" charset="0"/>
              </a:rPr>
              <a:t>SAME SECTOR</a:t>
            </a:r>
            <a:endParaRPr lang="en-IN" dirty="0"/>
          </a:p>
        </p:txBody>
      </p:sp>
      <p:sp>
        <p:nvSpPr>
          <p:cNvPr id="13" name="TextBox 12">
            <a:extLst>
              <a:ext uri="{FF2B5EF4-FFF2-40B4-BE49-F238E27FC236}">
                <a16:creationId xmlns:a16="http://schemas.microsoft.com/office/drawing/2014/main" id="{459B29DB-6F2C-F830-4315-02F0790CB282}"/>
              </a:ext>
            </a:extLst>
          </p:cNvPr>
          <p:cNvSpPr txBox="1"/>
          <p:nvPr/>
        </p:nvSpPr>
        <p:spPr>
          <a:xfrm>
            <a:off x="650240" y="4392712"/>
            <a:ext cx="5425440" cy="307777"/>
          </a:xfrm>
          <a:prstGeom prst="rect">
            <a:avLst/>
          </a:prstGeom>
          <a:noFill/>
        </p:spPr>
        <p:txBody>
          <a:bodyPr wrap="square">
            <a:spAutoFit/>
          </a:bodyPr>
          <a:lstStyle/>
          <a:p>
            <a:pPr algn="ctr"/>
            <a:r>
              <a:rPr lang="en-US" b="1" dirty="0">
                <a:solidFill>
                  <a:srgbClr val="FF0000"/>
                </a:solidFill>
                <a:latin typeface="Lato" panose="020F0502020204030203" pitchFamily="34" charset="0"/>
                <a:ea typeface="Lato" panose="020F0502020204030203" pitchFamily="34" charset="0"/>
                <a:cs typeface="Lato" panose="020F0502020204030203" pitchFamily="34" charset="0"/>
              </a:rPr>
              <a:t>DIFFFERENT SECTORS VS SAME SECTOR</a:t>
            </a:r>
            <a:endParaRPr lang="en-IN" dirty="0"/>
          </a:p>
        </p:txBody>
      </p:sp>
    </p:spTree>
    <p:extLst>
      <p:ext uri="{BB962C8B-B14F-4D97-AF65-F5344CB8AC3E}">
        <p14:creationId xmlns:p14="http://schemas.microsoft.com/office/powerpoint/2010/main" val="3816932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47"/>
          <p:cNvPicPr preferRelativeResize="0"/>
          <p:nvPr/>
        </p:nvPicPr>
        <p:blipFill rotWithShape="1">
          <a:blip r:embed="rId3">
            <a:alphaModFix/>
          </a:blip>
          <a:srcRect l="11513" t="3899" r="5353" b="9453"/>
          <a:stretch/>
        </p:blipFill>
        <p:spPr>
          <a:xfrm>
            <a:off x="2994750" y="1261325"/>
            <a:ext cx="3154500" cy="3288000"/>
          </a:xfrm>
          <a:prstGeom prst="rect">
            <a:avLst/>
          </a:prstGeom>
          <a:noFill/>
          <a:ln>
            <a:noFill/>
          </a:ln>
        </p:spPr>
      </p:pic>
      <p:sp>
        <p:nvSpPr>
          <p:cNvPr id="504" name="Google Shape;504;p47"/>
          <p:cNvSpPr txBox="1">
            <a:spLocks noGrp="1"/>
          </p:cNvSpPr>
          <p:nvPr>
            <p:ph type="title"/>
          </p:nvPr>
        </p:nvSpPr>
        <p:spPr>
          <a:xfrm>
            <a:off x="2412150" y="539496"/>
            <a:ext cx="43197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505" name="Google Shape;505;p47"/>
          <p:cNvSpPr txBox="1">
            <a:spLocks noGrp="1"/>
          </p:cNvSpPr>
          <p:nvPr>
            <p:ph type="subTitle" idx="1"/>
          </p:nvPr>
        </p:nvSpPr>
        <p:spPr>
          <a:xfrm>
            <a:off x="1097249" y="1496110"/>
            <a:ext cx="1579200" cy="70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Introduction</a:t>
            </a:r>
            <a:endParaRPr dirty="0"/>
          </a:p>
        </p:txBody>
      </p:sp>
      <p:sp>
        <p:nvSpPr>
          <p:cNvPr id="507" name="Google Shape;507;p47"/>
          <p:cNvSpPr txBox="1">
            <a:spLocks noGrp="1"/>
          </p:cNvSpPr>
          <p:nvPr>
            <p:ph type="subTitle" idx="3"/>
          </p:nvPr>
        </p:nvSpPr>
        <p:spPr>
          <a:xfrm>
            <a:off x="6661463" y="1496110"/>
            <a:ext cx="1581900" cy="70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Algorithm</a:t>
            </a:r>
            <a:endParaRPr dirty="0"/>
          </a:p>
        </p:txBody>
      </p:sp>
      <p:sp>
        <p:nvSpPr>
          <p:cNvPr id="509" name="Google Shape;509;p47"/>
          <p:cNvSpPr txBox="1">
            <a:spLocks noGrp="1"/>
          </p:cNvSpPr>
          <p:nvPr>
            <p:ph type="subTitle" idx="5"/>
          </p:nvPr>
        </p:nvSpPr>
        <p:spPr>
          <a:xfrm>
            <a:off x="1097249" y="3200920"/>
            <a:ext cx="1844733" cy="70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Implementation</a:t>
            </a:r>
            <a:endParaRPr dirty="0"/>
          </a:p>
        </p:txBody>
      </p:sp>
      <p:sp>
        <p:nvSpPr>
          <p:cNvPr id="511" name="Google Shape;511;p47"/>
          <p:cNvSpPr txBox="1">
            <a:spLocks noGrp="1"/>
          </p:cNvSpPr>
          <p:nvPr>
            <p:ph type="subTitle" idx="7"/>
          </p:nvPr>
        </p:nvSpPr>
        <p:spPr>
          <a:xfrm>
            <a:off x="6661463" y="3200920"/>
            <a:ext cx="1581900" cy="70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Results &amp; Observation</a:t>
            </a:r>
            <a:endParaRPr dirty="0"/>
          </a:p>
        </p:txBody>
      </p:sp>
      <p:sp>
        <p:nvSpPr>
          <p:cNvPr id="513" name="Google Shape;513;p47"/>
          <p:cNvSpPr txBox="1">
            <a:spLocks noGrp="1"/>
          </p:cNvSpPr>
          <p:nvPr>
            <p:ph type="title" idx="9"/>
          </p:nvPr>
        </p:nvSpPr>
        <p:spPr>
          <a:xfrm>
            <a:off x="716250" y="1481479"/>
            <a:ext cx="466200" cy="47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514" name="Google Shape;514;p47"/>
          <p:cNvSpPr txBox="1">
            <a:spLocks noGrp="1"/>
          </p:cNvSpPr>
          <p:nvPr>
            <p:ph type="title" idx="13"/>
          </p:nvPr>
        </p:nvSpPr>
        <p:spPr>
          <a:xfrm>
            <a:off x="6297150" y="1481471"/>
            <a:ext cx="465300" cy="47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515" name="Google Shape;515;p47"/>
          <p:cNvSpPr txBox="1">
            <a:spLocks noGrp="1"/>
          </p:cNvSpPr>
          <p:nvPr>
            <p:ph type="title" idx="14"/>
          </p:nvPr>
        </p:nvSpPr>
        <p:spPr>
          <a:xfrm>
            <a:off x="716250" y="3185876"/>
            <a:ext cx="466200" cy="47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516" name="Google Shape;516;p47"/>
          <p:cNvSpPr txBox="1">
            <a:spLocks noGrp="1"/>
          </p:cNvSpPr>
          <p:nvPr>
            <p:ph type="title" idx="15"/>
          </p:nvPr>
        </p:nvSpPr>
        <p:spPr>
          <a:xfrm>
            <a:off x="6297150" y="3185870"/>
            <a:ext cx="465300" cy="47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3" name="Subtitle 2">
            <a:extLst>
              <a:ext uri="{FF2B5EF4-FFF2-40B4-BE49-F238E27FC236}">
                <a16:creationId xmlns:a16="http://schemas.microsoft.com/office/drawing/2014/main" id="{E0504E51-AC7D-4A51-B13C-5E59A143AA6B}"/>
              </a:ext>
            </a:extLst>
          </p:cNvPr>
          <p:cNvSpPr>
            <a:spLocks noGrp="1"/>
          </p:cNvSpPr>
          <p:nvPr>
            <p:ph type="subTitle" idx="2"/>
          </p:nvPr>
        </p:nvSpPr>
        <p:spPr/>
        <p:txBody>
          <a:bodyPr/>
          <a:lstStyle/>
          <a:p>
            <a:r>
              <a:rPr lang="en-US" dirty="0"/>
              <a:t>A brief introduction about DMD</a:t>
            </a:r>
          </a:p>
        </p:txBody>
      </p:sp>
      <p:sp>
        <p:nvSpPr>
          <p:cNvPr id="5" name="Subtitle 4">
            <a:extLst>
              <a:ext uri="{FF2B5EF4-FFF2-40B4-BE49-F238E27FC236}">
                <a16:creationId xmlns:a16="http://schemas.microsoft.com/office/drawing/2014/main" id="{395430D6-9033-44AC-9A5D-00103CAF8EB7}"/>
              </a:ext>
            </a:extLst>
          </p:cNvPr>
          <p:cNvSpPr>
            <a:spLocks noGrp="1"/>
          </p:cNvSpPr>
          <p:nvPr>
            <p:ph type="subTitle" idx="6"/>
          </p:nvPr>
        </p:nvSpPr>
        <p:spPr/>
        <p:txBody>
          <a:bodyPr/>
          <a:lstStyle/>
          <a:p>
            <a:r>
              <a:rPr lang="en-US" dirty="0"/>
              <a:t>Implementation which is done in python</a:t>
            </a:r>
          </a:p>
        </p:txBody>
      </p:sp>
      <p:sp>
        <p:nvSpPr>
          <p:cNvPr id="7" name="Subtitle 6">
            <a:extLst>
              <a:ext uri="{FF2B5EF4-FFF2-40B4-BE49-F238E27FC236}">
                <a16:creationId xmlns:a16="http://schemas.microsoft.com/office/drawing/2014/main" id="{68F59C49-F91A-40B8-A55A-C66F48246ED7}"/>
              </a:ext>
            </a:extLst>
          </p:cNvPr>
          <p:cNvSpPr>
            <a:spLocks noGrp="1"/>
          </p:cNvSpPr>
          <p:nvPr>
            <p:ph type="subTitle" idx="8"/>
          </p:nvPr>
        </p:nvSpPr>
        <p:spPr/>
        <p:txBody>
          <a:bodyPr/>
          <a:lstStyle/>
          <a:p>
            <a:r>
              <a:rPr lang="en-US" dirty="0"/>
              <a:t>Results and its observation</a:t>
            </a:r>
          </a:p>
        </p:txBody>
      </p:sp>
      <p:sp>
        <p:nvSpPr>
          <p:cNvPr id="9" name="Subtitle 8">
            <a:extLst>
              <a:ext uri="{FF2B5EF4-FFF2-40B4-BE49-F238E27FC236}">
                <a16:creationId xmlns:a16="http://schemas.microsoft.com/office/drawing/2014/main" id="{3509166C-8DEA-433F-8EF8-95144460B648}"/>
              </a:ext>
            </a:extLst>
          </p:cNvPr>
          <p:cNvSpPr>
            <a:spLocks noGrp="1"/>
          </p:cNvSpPr>
          <p:nvPr>
            <p:ph type="subTitle" idx="4"/>
          </p:nvPr>
        </p:nvSpPr>
        <p:spPr/>
        <p:txBody>
          <a:bodyPr/>
          <a:lstStyle/>
          <a:p>
            <a:r>
              <a:rPr lang="en-US" dirty="0"/>
              <a:t>Algorithm of the DMD models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380CF4-0472-02F8-00F6-3B2B3DADB6A5}"/>
              </a:ext>
            </a:extLst>
          </p:cNvPr>
          <p:cNvSpPr txBox="1"/>
          <p:nvPr/>
        </p:nvSpPr>
        <p:spPr>
          <a:xfrm>
            <a:off x="762000" y="338872"/>
            <a:ext cx="5791200" cy="523220"/>
          </a:xfrm>
          <a:prstGeom prst="rect">
            <a:avLst/>
          </a:prstGeom>
          <a:noFill/>
        </p:spPr>
        <p:txBody>
          <a:bodyPr wrap="square">
            <a:spAutoFit/>
          </a:bodyPr>
          <a:lstStyle/>
          <a:p>
            <a:pPr algn="ctr"/>
            <a:r>
              <a:rPr lang="en-US" b="1" dirty="0">
                <a:solidFill>
                  <a:srgbClr val="FF0000"/>
                </a:solidFill>
                <a:latin typeface="Lato" panose="020F0502020204030203" pitchFamily="34" charset="0"/>
                <a:ea typeface="Lato" panose="020F0502020204030203" pitchFamily="34" charset="0"/>
                <a:cs typeface="Lato" panose="020F0502020204030203" pitchFamily="34" charset="0"/>
              </a:rPr>
              <a:t>DIFFFERENT SECTORS WITH LESS NUMBER OF COMPANIES STOCK PRICES USED</a:t>
            </a:r>
            <a:endParaRPr lang="en-IN" dirty="0"/>
          </a:p>
        </p:txBody>
      </p:sp>
      <p:pic>
        <p:nvPicPr>
          <p:cNvPr id="7" name="Picture 6">
            <a:extLst>
              <a:ext uri="{FF2B5EF4-FFF2-40B4-BE49-F238E27FC236}">
                <a16:creationId xmlns:a16="http://schemas.microsoft.com/office/drawing/2014/main" id="{46062A8D-6FFA-D626-6107-3127CB5938CC}"/>
              </a:ext>
            </a:extLst>
          </p:cNvPr>
          <p:cNvPicPr>
            <a:picLocks noChangeAspect="1"/>
          </p:cNvPicPr>
          <p:nvPr/>
        </p:nvPicPr>
        <p:blipFill>
          <a:blip r:embed="rId2"/>
          <a:stretch>
            <a:fillRect/>
          </a:stretch>
        </p:blipFill>
        <p:spPr>
          <a:xfrm>
            <a:off x="1205863" y="1145674"/>
            <a:ext cx="5144137" cy="3678146"/>
          </a:xfrm>
          <a:prstGeom prst="rect">
            <a:avLst/>
          </a:prstGeom>
        </p:spPr>
      </p:pic>
    </p:spTree>
    <p:extLst>
      <p:ext uri="{BB962C8B-B14F-4D97-AF65-F5344CB8AC3E}">
        <p14:creationId xmlns:p14="http://schemas.microsoft.com/office/powerpoint/2010/main" val="3907885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618568-6844-04C9-530E-40FBD901517E}"/>
              </a:ext>
            </a:extLst>
          </p:cNvPr>
          <p:cNvSpPr txBox="1"/>
          <p:nvPr/>
        </p:nvSpPr>
        <p:spPr>
          <a:xfrm>
            <a:off x="1173192" y="191711"/>
            <a:ext cx="7858664" cy="707886"/>
          </a:xfrm>
          <a:prstGeom prst="rect">
            <a:avLst/>
          </a:prstGeom>
          <a:noFill/>
        </p:spPr>
        <p:txBody>
          <a:bodyPr wrap="square">
            <a:spAutoFit/>
          </a:bodyPr>
          <a:lstStyle/>
          <a:p>
            <a:pPr algn="ctr"/>
            <a:r>
              <a:rPr lang="en-US" sz="2000" b="1" dirty="0">
                <a:solidFill>
                  <a:srgbClr val="202124"/>
                </a:solidFill>
                <a:latin typeface="arial" panose="020B0604020202020204" pitchFamily="34" charset="0"/>
              </a:rPr>
              <a:t>COMPARISON OF ERROR RATE OF DMD AND ARIMA MODEL FOR SAME AND DIFFERENT SECTORS</a:t>
            </a:r>
            <a:endParaRPr lang="en-US" sz="2000" b="1" i="0" dirty="0">
              <a:solidFill>
                <a:srgbClr val="202124"/>
              </a:solidFill>
              <a:effectLst/>
              <a:latin typeface="arial" panose="020B0604020202020204" pitchFamily="34" charset="0"/>
            </a:endParaRPr>
          </a:p>
        </p:txBody>
      </p:sp>
      <p:graphicFrame>
        <p:nvGraphicFramePr>
          <p:cNvPr id="5" name="Table 5">
            <a:extLst>
              <a:ext uri="{FF2B5EF4-FFF2-40B4-BE49-F238E27FC236}">
                <a16:creationId xmlns:a16="http://schemas.microsoft.com/office/drawing/2014/main" id="{89CDDE1C-6749-A8B0-88DB-F3A45FCFD8CE}"/>
              </a:ext>
            </a:extLst>
          </p:cNvPr>
          <p:cNvGraphicFramePr>
            <a:graphicFrameLocks noGrp="1"/>
          </p:cNvGraphicFramePr>
          <p:nvPr>
            <p:extLst>
              <p:ext uri="{D42A27DB-BD31-4B8C-83A1-F6EECF244321}">
                <p14:modId xmlns:p14="http://schemas.microsoft.com/office/powerpoint/2010/main" val="1804083839"/>
              </p:ext>
            </p:extLst>
          </p:nvPr>
        </p:nvGraphicFramePr>
        <p:xfrm>
          <a:off x="1256581" y="1854679"/>
          <a:ext cx="6610710" cy="1358973"/>
        </p:xfrm>
        <a:graphic>
          <a:graphicData uri="http://schemas.openxmlformats.org/drawingml/2006/table">
            <a:tbl>
              <a:tblPr firstRow="1" bandRow="1">
                <a:tableStyleId>{284E427A-3D55-4303-BF80-6455036E1DE7}</a:tableStyleId>
              </a:tblPr>
              <a:tblGrid>
                <a:gridCol w="2203570">
                  <a:extLst>
                    <a:ext uri="{9D8B030D-6E8A-4147-A177-3AD203B41FA5}">
                      <a16:colId xmlns:a16="http://schemas.microsoft.com/office/drawing/2014/main" val="120007282"/>
                    </a:ext>
                  </a:extLst>
                </a:gridCol>
                <a:gridCol w="2203570">
                  <a:extLst>
                    <a:ext uri="{9D8B030D-6E8A-4147-A177-3AD203B41FA5}">
                      <a16:colId xmlns:a16="http://schemas.microsoft.com/office/drawing/2014/main" val="3467913530"/>
                    </a:ext>
                  </a:extLst>
                </a:gridCol>
                <a:gridCol w="2203570">
                  <a:extLst>
                    <a:ext uri="{9D8B030D-6E8A-4147-A177-3AD203B41FA5}">
                      <a16:colId xmlns:a16="http://schemas.microsoft.com/office/drawing/2014/main" val="2406920598"/>
                    </a:ext>
                  </a:extLst>
                </a:gridCol>
              </a:tblGrid>
              <a:tr h="452991">
                <a:tc>
                  <a:txBody>
                    <a:bodyPr/>
                    <a:lstStyle/>
                    <a:p>
                      <a:endParaRPr lang="en-IN"/>
                    </a:p>
                  </a:txBody>
                  <a:tcPr/>
                </a:tc>
                <a:tc>
                  <a:txBody>
                    <a:bodyPr/>
                    <a:lstStyle/>
                    <a:p>
                      <a:r>
                        <a:rPr lang="en-US" dirty="0">
                          <a:solidFill>
                            <a:srgbClr val="00B0F0"/>
                          </a:solidFill>
                        </a:rPr>
                        <a:t>DIFFERENT SECTORS</a:t>
                      </a:r>
                      <a:endParaRPr lang="en-IN" dirty="0">
                        <a:solidFill>
                          <a:srgbClr val="00B0F0"/>
                        </a:solidFill>
                      </a:endParaRPr>
                    </a:p>
                  </a:txBody>
                  <a:tcPr/>
                </a:tc>
                <a:tc>
                  <a:txBody>
                    <a:bodyPr/>
                    <a:lstStyle/>
                    <a:p>
                      <a:r>
                        <a:rPr lang="en-US" dirty="0">
                          <a:solidFill>
                            <a:srgbClr val="00B0F0"/>
                          </a:solidFill>
                        </a:rPr>
                        <a:t>SAME SECTORS</a:t>
                      </a:r>
                      <a:endParaRPr lang="en-IN" dirty="0">
                        <a:solidFill>
                          <a:srgbClr val="00B0F0"/>
                        </a:solidFill>
                      </a:endParaRPr>
                    </a:p>
                  </a:txBody>
                  <a:tcPr/>
                </a:tc>
                <a:extLst>
                  <a:ext uri="{0D108BD9-81ED-4DB2-BD59-A6C34878D82A}">
                    <a16:rowId xmlns:a16="http://schemas.microsoft.com/office/drawing/2014/main" val="71128122"/>
                  </a:ext>
                </a:extLst>
              </a:tr>
              <a:tr h="452991">
                <a:tc>
                  <a:txBody>
                    <a:bodyPr/>
                    <a:lstStyle/>
                    <a:p>
                      <a:r>
                        <a:rPr lang="en-US" dirty="0"/>
                        <a:t>DMD</a:t>
                      </a:r>
                      <a:endParaRPr lang="en-IN" dirty="0"/>
                    </a:p>
                  </a:txBody>
                  <a:tcPr/>
                </a:tc>
                <a:tc>
                  <a:txBody>
                    <a:bodyPr/>
                    <a:lstStyle/>
                    <a:p>
                      <a:r>
                        <a:rPr lang="en-US" dirty="0"/>
                        <a:t>0.014</a:t>
                      </a:r>
                      <a:endParaRPr lang="en-IN" dirty="0"/>
                    </a:p>
                  </a:txBody>
                  <a:tcPr/>
                </a:tc>
                <a:tc>
                  <a:txBody>
                    <a:bodyPr/>
                    <a:lstStyle/>
                    <a:p>
                      <a:r>
                        <a:rPr lang="en-US" dirty="0"/>
                        <a:t>0.005</a:t>
                      </a:r>
                      <a:endParaRPr lang="en-IN" dirty="0"/>
                    </a:p>
                  </a:txBody>
                  <a:tcPr/>
                </a:tc>
                <a:extLst>
                  <a:ext uri="{0D108BD9-81ED-4DB2-BD59-A6C34878D82A}">
                    <a16:rowId xmlns:a16="http://schemas.microsoft.com/office/drawing/2014/main" val="1302996218"/>
                  </a:ext>
                </a:extLst>
              </a:tr>
              <a:tr h="452991">
                <a:tc>
                  <a:txBody>
                    <a:bodyPr/>
                    <a:lstStyle/>
                    <a:p>
                      <a:r>
                        <a:rPr lang="en-US" dirty="0"/>
                        <a:t>ARIMA</a:t>
                      </a:r>
                      <a:endParaRPr lang="en-IN" dirty="0"/>
                    </a:p>
                  </a:txBody>
                  <a:tcPr/>
                </a:tc>
                <a:tc>
                  <a:txBody>
                    <a:bodyPr/>
                    <a:lstStyle/>
                    <a:p>
                      <a:r>
                        <a:rPr lang="en-US" dirty="0"/>
                        <a:t>0.034</a:t>
                      </a:r>
                      <a:endParaRPr lang="en-IN" dirty="0"/>
                    </a:p>
                  </a:txBody>
                  <a:tcPr/>
                </a:tc>
                <a:tc>
                  <a:txBody>
                    <a:bodyPr/>
                    <a:lstStyle/>
                    <a:p>
                      <a:r>
                        <a:rPr lang="en-US" dirty="0"/>
                        <a:t>0.01</a:t>
                      </a:r>
                      <a:endParaRPr lang="en-IN" dirty="0"/>
                    </a:p>
                  </a:txBody>
                  <a:tcPr/>
                </a:tc>
                <a:extLst>
                  <a:ext uri="{0D108BD9-81ED-4DB2-BD59-A6C34878D82A}">
                    <a16:rowId xmlns:a16="http://schemas.microsoft.com/office/drawing/2014/main" val="141027211"/>
                  </a:ext>
                </a:extLst>
              </a:tr>
            </a:tbl>
          </a:graphicData>
        </a:graphic>
      </p:graphicFrame>
    </p:spTree>
    <p:extLst>
      <p:ext uri="{BB962C8B-B14F-4D97-AF65-F5344CB8AC3E}">
        <p14:creationId xmlns:p14="http://schemas.microsoft.com/office/powerpoint/2010/main" val="4145526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63"/>
          <p:cNvSpPr txBox="1">
            <a:spLocks noGrp="1"/>
          </p:cNvSpPr>
          <p:nvPr>
            <p:ph type="title"/>
          </p:nvPr>
        </p:nvSpPr>
        <p:spPr>
          <a:xfrm>
            <a:off x="817807" y="1600200"/>
            <a:ext cx="3502200" cy="1773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Thank You !!!</a:t>
            </a:r>
            <a:endParaRPr dirty="0"/>
          </a:p>
        </p:txBody>
      </p:sp>
      <p:pic>
        <p:nvPicPr>
          <p:cNvPr id="815" name="Google Shape;815;p63"/>
          <p:cNvPicPr preferRelativeResize="0"/>
          <p:nvPr/>
        </p:nvPicPr>
        <p:blipFill rotWithShape="1">
          <a:blip r:embed="rId3">
            <a:alphaModFix/>
          </a:blip>
          <a:srcRect l="13870" t="6920" r="9454" b="11473"/>
          <a:stretch/>
        </p:blipFill>
        <p:spPr>
          <a:xfrm>
            <a:off x="4747475" y="852825"/>
            <a:ext cx="3465300" cy="36880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0"/>
        <p:cNvGrpSpPr/>
        <p:nvPr/>
      </p:nvGrpSpPr>
      <p:grpSpPr>
        <a:xfrm>
          <a:off x="0" y="0"/>
          <a:ext cx="0" cy="0"/>
          <a:chOff x="0" y="0"/>
          <a:chExt cx="0" cy="0"/>
        </a:xfrm>
      </p:grpSpPr>
      <p:pic>
        <p:nvPicPr>
          <p:cNvPr id="521" name="Google Shape;521;p48"/>
          <p:cNvPicPr preferRelativeResize="0"/>
          <p:nvPr/>
        </p:nvPicPr>
        <p:blipFill rotWithShape="1">
          <a:blip r:embed="rId3">
            <a:alphaModFix/>
          </a:blip>
          <a:srcRect l="-21934" t="2276" r="-27991"/>
          <a:stretch/>
        </p:blipFill>
        <p:spPr>
          <a:xfrm>
            <a:off x="2792050" y="919325"/>
            <a:ext cx="4989900" cy="3252900"/>
          </a:xfrm>
          <a:prstGeom prst="rect">
            <a:avLst/>
          </a:prstGeom>
          <a:noFill/>
          <a:ln>
            <a:noFill/>
          </a:ln>
        </p:spPr>
      </p:pic>
      <p:sp>
        <p:nvSpPr>
          <p:cNvPr id="522" name="Google Shape;522;p48"/>
          <p:cNvSpPr txBox="1">
            <a:spLocks noGrp="1"/>
          </p:cNvSpPr>
          <p:nvPr>
            <p:ph type="title"/>
          </p:nvPr>
        </p:nvSpPr>
        <p:spPr>
          <a:xfrm>
            <a:off x="3400751" y="4062855"/>
            <a:ext cx="3836072" cy="642250"/>
          </a:xfrm>
          <a:prstGeom prst="rect">
            <a:avLst/>
          </a:prstGeom>
        </p:spPr>
        <p:txBody>
          <a:bodyPr spcFirstLastPara="1" wrap="square" lIns="114300" tIns="91425" rIns="91425" bIns="91425" anchor="t" anchorCtr="0">
            <a:noAutofit/>
          </a:bodyPr>
          <a:lstStyle/>
          <a:p>
            <a:pPr marL="0" lvl="0" indent="0" algn="l" rtl="0">
              <a:spcBef>
                <a:spcPts val="0"/>
              </a:spcBef>
              <a:spcAft>
                <a:spcPts val="0"/>
              </a:spcAft>
              <a:buNone/>
            </a:pPr>
            <a:r>
              <a:rPr lang="en-IN" dirty="0"/>
              <a:t>INTRODUCTION</a:t>
            </a:r>
          </a:p>
        </p:txBody>
      </p:sp>
      <p:sp>
        <p:nvSpPr>
          <p:cNvPr id="523" name="Google Shape;523;p48"/>
          <p:cNvSpPr txBox="1">
            <a:spLocks noGrp="1"/>
          </p:cNvSpPr>
          <p:nvPr>
            <p:ph type="title" idx="2"/>
          </p:nvPr>
        </p:nvSpPr>
        <p:spPr>
          <a:xfrm>
            <a:off x="716250" y="543200"/>
            <a:ext cx="2959500" cy="151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E4EEA-4565-4D74-B0CA-324E6BDF64DE}"/>
              </a:ext>
            </a:extLst>
          </p:cNvPr>
          <p:cNvSpPr>
            <a:spLocks noGrp="1"/>
          </p:cNvSpPr>
          <p:nvPr>
            <p:ph type="title"/>
          </p:nvPr>
        </p:nvSpPr>
        <p:spPr/>
        <p:txBody>
          <a:bodyPr/>
          <a:lstStyle/>
          <a:p>
            <a:r>
              <a:rPr lang="en-US" dirty="0"/>
              <a:t>Dynamic Mode Decomposition [DMD]</a:t>
            </a:r>
          </a:p>
        </p:txBody>
      </p:sp>
      <p:sp>
        <p:nvSpPr>
          <p:cNvPr id="3" name="Subtitle 2">
            <a:extLst>
              <a:ext uri="{FF2B5EF4-FFF2-40B4-BE49-F238E27FC236}">
                <a16:creationId xmlns:a16="http://schemas.microsoft.com/office/drawing/2014/main" id="{C3DFAA04-7666-4660-AF28-CE91EF92E4A3}"/>
              </a:ext>
            </a:extLst>
          </p:cNvPr>
          <p:cNvSpPr>
            <a:spLocks noGrp="1"/>
          </p:cNvSpPr>
          <p:nvPr>
            <p:ph type="subTitle" idx="1"/>
          </p:nvPr>
        </p:nvSpPr>
        <p:spPr>
          <a:xfrm>
            <a:off x="716250" y="1371600"/>
            <a:ext cx="4445472" cy="3086100"/>
          </a:xfrm>
        </p:spPr>
        <p:txBody>
          <a:bodyPr/>
          <a:lstStyle/>
          <a:p>
            <a:pPr marL="114300" indent="0"/>
            <a:r>
              <a:rPr lang="en-US" sz="1500" dirty="0">
                <a:latin typeface="+mj-lt"/>
              </a:rPr>
              <a:t>Dynamic mode decomposition (DMD) is a data-driven dimensionality reduction algorithm developed by Peter Schmid in 2008 </a:t>
            </a:r>
          </a:p>
          <a:p>
            <a:pPr marL="114300" indent="0"/>
            <a:endParaRPr lang="en-US" sz="1500" dirty="0">
              <a:latin typeface="+mj-lt"/>
            </a:endParaRPr>
          </a:p>
          <a:p>
            <a:pPr marL="114300" indent="0"/>
            <a:r>
              <a:rPr lang="en-US" sz="1500" b="0" i="0" dirty="0">
                <a:solidFill>
                  <a:srgbClr val="202122"/>
                </a:solidFill>
                <a:effectLst/>
                <a:latin typeface="+mj-lt"/>
              </a:rPr>
              <a:t>Given a time series of data, DMD computes a set of modes each of which is associated with a fixed oscillation frequency and decay/growth rate.</a:t>
            </a:r>
            <a:endParaRPr lang="en-US" sz="1500" dirty="0">
              <a:latin typeface="+mj-lt"/>
            </a:endParaRPr>
          </a:p>
          <a:p>
            <a:pPr marL="114300" indent="0"/>
            <a:endParaRPr lang="en-US" dirty="0"/>
          </a:p>
          <a:p>
            <a:pPr marL="114300" indent="0"/>
            <a:endParaRPr lang="en-US" dirty="0"/>
          </a:p>
          <a:p>
            <a:pPr marL="114300" indent="0"/>
            <a:endParaRPr lang="en-US" dirty="0"/>
          </a:p>
          <a:p>
            <a:pPr marL="114300" indent="0"/>
            <a:endParaRPr lang="en-US" dirty="0"/>
          </a:p>
        </p:txBody>
      </p:sp>
    </p:spTree>
    <p:extLst>
      <p:ext uri="{BB962C8B-B14F-4D97-AF65-F5344CB8AC3E}">
        <p14:creationId xmlns:p14="http://schemas.microsoft.com/office/powerpoint/2010/main" val="3483446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80135BF-A940-58E4-8AD0-7AF63CE51C5A}"/>
              </a:ext>
            </a:extLst>
          </p:cNvPr>
          <p:cNvSpPr txBox="1"/>
          <p:nvPr/>
        </p:nvSpPr>
        <p:spPr>
          <a:xfrm>
            <a:off x="2542540" y="349032"/>
            <a:ext cx="4617720" cy="553998"/>
          </a:xfrm>
          <a:prstGeom prst="rect">
            <a:avLst/>
          </a:prstGeom>
          <a:noFill/>
        </p:spPr>
        <p:txBody>
          <a:bodyPr wrap="square">
            <a:spAutoFit/>
          </a:bodyPr>
          <a:lstStyle/>
          <a:p>
            <a:pPr algn="ctr"/>
            <a:r>
              <a:rPr lang="en-US" sz="3000" b="1" dirty="0">
                <a:solidFill>
                  <a:schemeClr val="tx1"/>
                </a:solidFill>
                <a:latin typeface="+mj-lt"/>
                <a:cs typeface="Palanquin SemiBold" panose="020B0004020203020204" pitchFamily="34" charset="0"/>
              </a:rPr>
              <a:t>WORK FLOW</a:t>
            </a:r>
            <a:endParaRPr lang="en-IN" sz="3000" dirty="0">
              <a:solidFill>
                <a:schemeClr val="tx1"/>
              </a:solidFill>
              <a:latin typeface="+mj-lt"/>
            </a:endParaRPr>
          </a:p>
        </p:txBody>
      </p:sp>
      <p:sp>
        <p:nvSpPr>
          <p:cNvPr id="9" name="TextBox 8">
            <a:extLst>
              <a:ext uri="{FF2B5EF4-FFF2-40B4-BE49-F238E27FC236}">
                <a16:creationId xmlns:a16="http://schemas.microsoft.com/office/drawing/2014/main" id="{1BA28058-376E-8350-1CB3-6776A2B13BAA}"/>
              </a:ext>
            </a:extLst>
          </p:cNvPr>
          <p:cNvSpPr txBox="1"/>
          <p:nvPr/>
        </p:nvSpPr>
        <p:spPr>
          <a:xfrm>
            <a:off x="1150620" y="1243112"/>
            <a:ext cx="6672580" cy="3077766"/>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en-US" sz="1500" b="1" dirty="0">
                <a:solidFill>
                  <a:schemeClr val="tx1"/>
                </a:solidFill>
                <a:latin typeface="+mj-lt"/>
                <a:cs typeface="Palanquin SemiBold" panose="020B0004020203020204" pitchFamily="34" charset="0"/>
              </a:rPr>
              <a:t>DMD on data of companies for same sector</a:t>
            </a:r>
          </a:p>
          <a:p>
            <a:pPr marL="285750" indent="-285750">
              <a:lnSpc>
                <a:spcPct val="200000"/>
              </a:lnSpc>
              <a:buFont typeface="Wingdings" panose="05000000000000000000" pitchFamily="2" charset="2"/>
              <a:buChar char="Ø"/>
            </a:pPr>
            <a:r>
              <a:rPr lang="en-US" sz="1500" b="1" dirty="0">
                <a:solidFill>
                  <a:schemeClr val="tx1"/>
                </a:solidFill>
                <a:latin typeface="+mj-lt"/>
                <a:cs typeface="Palanquin SemiBold" panose="020B0004020203020204" pitchFamily="34" charset="0"/>
              </a:rPr>
              <a:t>DMD on data of companies for different sector</a:t>
            </a:r>
          </a:p>
          <a:p>
            <a:pPr marL="285750" indent="-285750">
              <a:lnSpc>
                <a:spcPct val="200000"/>
              </a:lnSpc>
              <a:buFont typeface="Wingdings" panose="05000000000000000000" pitchFamily="2" charset="2"/>
              <a:buChar char="Ø"/>
            </a:pPr>
            <a:r>
              <a:rPr lang="en-US" sz="1500" b="1" dirty="0">
                <a:solidFill>
                  <a:schemeClr val="tx1"/>
                </a:solidFill>
                <a:latin typeface="+mj-lt"/>
                <a:cs typeface="Palanquin SemiBold" panose="020B0004020203020204" pitchFamily="34" charset="0"/>
              </a:rPr>
              <a:t>Making continuous prediction using DMD till the error threshold is reached </a:t>
            </a:r>
          </a:p>
          <a:p>
            <a:pPr marL="285750" indent="-285750">
              <a:lnSpc>
                <a:spcPct val="200000"/>
              </a:lnSpc>
              <a:buFont typeface="Wingdings" panose="05000000000000000000" pitchFamily="2" charset="2"/>
              <a:buChar char="Ø"/>
            </a:pPr>
            <a:r>
              <a:rPr lang="en-US" sz="1500" b="1" dirty="0">
                <a:solidFill>
                  <a:schemeClr val="tx1"/>
                </a:solidFill>
                <a:latin typeface="+mj-lt"/>
                <a:cs typeface="Palanquin SemiBold" panose="020B0004020203020204" pitchFamily="34" charset="0"/>
              </a:rPr>
              <a:t>Comparison using ARIMA and DMD model</a:t>
            </a:r>
          </a:p>
          <a:p>
            <a:pPr marL="285750" indent="-285750">
              <a:lnSpc>
                <a:spcPct val="200000"/>
              </a:lnSpc>
              <a:buFont typeface="Wingdings" panose="05000000000000000000" pitchFamily="2" charset="2"/>
              <a:buChar char="Ø"/>
            </a:pPr>
            <a:r>
              <a:rPr lang="en-US" sz="1500" b="1" dirty="0">
                <a:solidFill>
                  <a:schemeClr val="tx1"/>
                </a:solidFill>
                <a:latin typeface="+mj-lt"/>
                <a:cs typeface="Palanquin SemiBold" panose="020B0004020203020204" pitchFamily="34" charset="0"/>
              </a:rPr>
              <a:t>Error calculation is done using MAPE.</a:t>
            </a:r>
          </a:p>
          <a:p>
            <a:endParaRPr lang="en-IN" dirty="0"/>
          </a:p>
        </p:txBody>
      </p:sp>
    </p:spTree>
    <p:extLst>
      <p:ext uri="{BB962C8B-B14F-4D97-AF65-F5344CB8AC3E}">
        <p14:creationId xmlns:p14="http://schemas.microsoft.com/office/powerpoint/2010/main" val="3292765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E4EEA-4565-4D74-B0CA-324E6BDF64DE}"/>
              </a:ext>
            </a:extLst>
          </p:cNvPr>
          <p:cNvSpPr>
            <a:spLocks noGrp="1"/>
          </p:cNvSpPr>
          <p:nvPr>
            <p:ph type="title"/>
          </p:nvPr>
        </p:nvSpPr>
        <p:spPr/>
        <p:txBody>
          <a:bodyPr/>
          <a:lstStyle/>
          <a:p>
            <a:r>
              <a:rPr lang="en-US" b="1" dirty="0">
                <a:latin typeface="+mj-lt"/>
              </a:rPr>
              <a:t>ARIMA and MAPE</a:t>
            </a:r>
          </a:p>
        </p:txBody>
      </p:sp>
      <p:sp>
        <p:nvSpPr>
          <p:cNvPr id="3" name="Subtitle 2">
            <a:extLst>
              <a:ext uri="{FF2B5EF4-FFF2-40B4-BE49-F238E27FC236}">
                <a16:creationId xmlns:a16="http://schemas.microsoft.com/office/drawing/2014/main" id="{C3DFAA04-7666-4660-AF28-CE91EF92E4A3}"/>
              </a:ext>
            </a:extLst>
          </p:cNvPr>
          <p:cNvSpPr>
            <a:spLocks noGrp="1"/>
          </p:cNvSpPr>
          <p:nvPr>
            <p:ph type="subTitle" idx="1"/>
          </p:nvPr>
        </p:nvSpPr>
        <p:spPr>
          <a:xfrm>
            <a:off x="716250" y="1371600"/>
            <a:ext cx="4445472" cy="3086100"/>
          </a:xfrm>
        </p:spPr>
        <p:txBody>
          <a:bodyPr/>
          <a:lstStyle/>
          <a:p>
            <a:pPr marL="114300" indent="0"/>
            <a:endParaRPr lang="en-US" sz="1500" dirty="0">
              <a:latin typeface="+mj-lt"/>
            </a:endParaRPr>
          </a:p>
          <a:p>
            <a:pPr marL="114300" indent="0"/>
            <a:endParaRPr lang="en-US" sz="1500" dirty="0">
              <a:latin typeface="+mj-lt"/>
            </a:endParaRPr>
          </a:p>
          <a:p>
            <a:pPr marL="114300" indent="0"/>
            <a:endParaRPr lang="en-US" sz="1500" dirty="0">
              <a:latin typeface="+mj-lt"/>
            </a:endParaRPr>
          </a:p>
          <a:p>
            <a:pPr marL="114300" indent="0"/>
            <a:endParaRPr lang="en-US" sz="1500" dirty="0">
              <a:latin typeface="+mj-lt"/>
            </a:endParaRPr>
          </a:p>
        </p:txBody>
      </p:sp>
      <p:sp>
        <p:nvSpPr>
          <p:cNvPr id="5" name="TextBox 4">
            <a:extLst>
              <a:ext uri="{FF2B5EF4-FFF2-40B4-BE49-F238E27FC236}">
                <a16:creationId xmlns:a16="http://schemas.microsoft.com/office/drawing/2014/main" id="{F74F3FAE-AB62-7279-E945-8FC9BAE0D6B9}"/>
              </a:ext>
            </a:extLst>
          </p:cNvPr>
          <p:cNvSpPr txBox="1"/>
          <p:nvPr/>
        </p:nvSpPr>
        <p:spPr>
          <a:xfrm>
            <a:off x="716249" y="1371600"/>
            <a:ext cx="7003899" cy="1015663"/>
          </a:xfrm>
          <a:prstGeom prst="rect">
            <a:avLst/>
          </a:prstGeom>
          <a:noFill/>
        </p:spPr>
        <p:txBody>
          <a:bodyPr wrap="square">
            <a:spAutoFit/>
          </a:bodyPr>
          <a:lstStyle/>
          <a:p>
            <a:r>
              <a:rPr lang="en-IN" sz="1500" dirty="0">
                <a:latin typeface="+mj-lt"/>
              </a:rPr>
              <a:t>An autoregressive integrated moving average, or </a:t>
            </a:r>
            <a:r>
              <a:rPr lang="en-IN" sz="1500" b="1" dirty="0">
                <a:latin typeface="+mj-lt"/>
              </a:rPr>
              <a:t>ARIMA</a:t>
            </a:r>
            <a:r>
              <a:rPr lang="en-IN" sz="1500" dirty="0">
                <a:latin typeface="+mj-lt"/>
              </a:rPr>
              <a:t>, is a statistical analysis model that uses time series data to either better understand the data set or to predict future trends. A statistical model is autoregressive if it predicts future values based on past values</a:t>
            </a:r>
          </a:p>
        </p:txBody>
      </p:sp>
      <p:sp>
        <p:nvSpPr>
          <p:cNvPr id="7" name="TextBox 6">
            <a:extLst>
              <a:ext uri="{FF2B5EF4-FFF2-40B4-BE49-F238E27FC236}">
                <a16:creationId xmlns:a16="http://schemas.microsoft.com/office/drawing/2014/main" id="{C2622691-C557-4594-3987-8D3A8429AD51}"/>
              </a:ext>
            </a:extLst>
          </p:cNvPr>
          <p:cNvSpPr txBox="1"/>
          <p:nvPr/>
        </p:nvSpPr>
        <p:spPr>
          <a:xfrm>
            <a:off x="716249" y="2939143"/>
            <a:ext cx="7360199" cy="1246495"/>
          </a:xfrm>
          <a:prstGeom prst="rect">
            <a:avLst/>
          </a:prstGeom>
          <a:noFill/>
        </p:spPr>
        <p:txBody>
          <a:bodyPr wrap="square">
            <a:spAutoFit/>
          </a:bodyPr>
          <a:lstStyle/>
          <a:p>
            <a:r>
              <a:rPr lang="en-US" sz="1500" dirty="0">
                <a:latin typeface="+mj-lt"/>
              </a:rPr>
              <a:t>MAPE</a:t>
            </a:r>
          </a:p>
          <a:p>
            <a:r>
              <a:rPr lang="en-US" sz="1500" dirty="0">
                <a:latin typeface="+mj-lt"/>
              </a:rPr>
              <a:t>The mean absolute percentage error (MAPE) is the mean or average of the absolute percentage errors of forecasts. Error is defined as actual or observed value minus the forecasted value. Percentage errors are summed without regard to sign to compute MAPE</a:t>
            </a:r>
            <a:endParaRPr lang="en-IN" sz="1500" dirty="0">
              <a:latin typeface="+mj-lt"/>
            </a:endParaRPr>
          </a:p>
        </p:txBody>
      </p:sp>
    </p:spTree>
    <p:extLst>
      <p:ext uri="{BB962C8B-B14F-4D97-AF65-F5344CB8AC3E}">
        <p14:creationId xmlns:p14="http://schemas.microsoft.com/office/powerpoint/2010/main" val="3868074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pic>
        <p:nvPicPr>
          <p:cNvPr id="809" name="Google Shape;809;p62"/>
          <p:cNvPicPr preferRelativeResize="0"/>
          <p:nvPr/>
        </p:nvPicPr>
        <p:blipFill rotWithShape="1">
          <a:blip r:embed="rId3">
            <a:alphaModFix/>
          </a:blip>
          <a:srcRect l="-7096" t="8892" r="5284" b="11641"/>
          <a:stretch/>
        </p:blipFill>
        <p:spPr>
          <a:xfrm>
            <a:off x="1092975" y="1455425"/>
            <a:ext cx="3565374" cy="2980426"/>
          </a:xfrm>
          <a:prstGeom prst="rect">
            <a:avLst/>
          </a:prstGeom>
          <a:noFill/>
          <a:ln>
            <a:noFill/>
          </a:ln>
        </p:spPr>
      </p:pic>
      <p:sp>
        <p:nvSpPr>
          <p:cNvPr id="19" name="TextBox 18">
            <a:extLst>
              <a:ext uri="{FF2B5EF4-FFF2-40B4-BE49-F238E27FC236}">
                <a16:creationId xmlns:a16="http://schemas.microsoft.com/office/drawing/2014/main" id="{3CDE6651-43F9-C2C5-4F42-7E9348EA6F01}"/>
              </a:ext>
            </a:extLst>
          </p:cNvPr>
          <p:cNvSpPr txBox="1"/>
          <p:nvPr/>
        </p:nvSpPr>
        <p:spPr>
          <a:xfrm>
            <a:off x="4572000" y="663534"/>
            <a:ext cx="2283374" cy="1908215"/>
          </a:xfrm>
          <a:prstGeom prst="rect">
            <a:avLst/>
          </a:prstGeom>
          <a:noFill/>
        </p:spPr>
        <p:txBody>
          <a:bodyPr wrap="square">
            <a:spAutoFit/>
          </a:bodyPr>
          <a:lstStyle/>
          <a:p>
            <a:r>
              <a:rPr lang="en-IN" sz="11800" dirty="0">
                <a:latin typeface="Palanquin SemiBold" panose="020B0004020203020204" pitchFamily="34" charset="0"/>
                <a:cs typeface="Palanquin SemiBold" panose="020B0004020203020204" pitchFamily="34" charset="0"/>
              </a:rPr>
              <a:t>02</a:t>
            </a:r>
          </a:p>
        </p:txBody>
      </p:sp>
      <p:sp>
        <p:nvSpPr>
          <p:cNvPr id="23" name="TextBox 22">
            <a:extLst>
              <a:ext uri="{FF2B5EF4-FFF2-40B4-BE49-F238E27FC236}">
                <a16:creationId xmlns:a16="http://schemas.microsoft.com/office/drawing/2014/main" id="{4A39DC31-151D-EDE2-2B14-A444B470D1F6}"/>
              </a:ext>
            </a:extLst>
          </p:cNvPr>
          <p:cNvSpPr txBox="1"/>
          <p:nvPr/>
        </p:nvSpPr>
        <p:spPr>
          <a:xfrm>
            <a:off x="4765059" y="2571749"/>
            <a:ext cx="3372315" cy="677108"/>
          </a:xfrm>
          <a:prstGeom prst="rect">
            <a:avLst/>
          </a:prstGeom>
          <a:noFill/>
        </p:spPr>
        <p:txBody>
          <a:bodyPr wrap="square">
            <a:spAutoFit/>
          </a:bodyPr>
          <a:lstStyle/>
          <a:p>
            <a:pPr marL="0" lvl="0" indent="0" algn="l" rtl="0">
              <a:spcBef>
                <a:spcPts val="0"/>
              </a:spcBef>
              <a:spcAft>
                <a:spcPts val="0"/>
              </a:spcAft>
              <a:buNone/>
            </a:pPr>
            <a:r>
              <a:rPr lang="en" sz="3800" dirty="0">
                <a:latin typeface="Palanquin SemiBold" panose="020B0004020203020204" pitchFamily="34" charset="0"/>
                <a:cs typeface="Palanquin SemiBold" panose="020B0004020203020204" pitchFamily="34" charset="0"/>
              </a:rPr>
              <a:t>ALGORITHM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FEDCE0-51C4-4110-9888-1E7D94284223}"/>
              </a:ext>
            </a:extLst>
          </p:cNvPr>
          <p:cNvSpPr txBox="1"/>
          <p:nvPr/>
        </p:nvSpPr>
        <p:spPr>
          <a:xfrm>
            <a:off x="352167" y="894629"/>
            <a:ext cx="8439665" cy="707886"/>
          </a:xfrm>
          <a:prstGeom prst="rect">
            <a:avLst/>
          </a:prstGeom>
          <a:no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A dynamic system is described using a governing set of differential equations.</a:t>
            </a:r>
            <a:endParaRPr lang="en-IN" sz="2000" dirty="0">
              <a:latin typeface="Lato" panose="020F0502020204030203" pitchFamily="34" charset="0"/>
              <a:ea typeface="Lato" panose="020F0502020204030203" pitchFamily="34" charset="0"/>
              <a:cs typeface="Lato" panose="020F0502020204030203" pitchFamily="34" charset="0"/>
            </a:endParaRPr>
          </a:p>
        </p:txBody>
      </p:sp>
      <p:sp>
        <p:nvSpPr>
          <p:cNvPr id="4" name="Rectangle 2">
            <a:extLst>
              <a:ext uri="{FF2B5EF4-FFF2-40B4-BE49-F238E27FC236}">
                <a16:creationId xmlns:a16="http://schemas.microsoft.com/office/drawing/2014/main" id="{FD4328CF-DAED-4A49-9CDC-1B1C5E77A6F1}"/>
              </a:ext>
            </a:extLst>
          </p:cNvPr>
          <p:cNvSpPr>
            <a:spLocks noChangeArrowheads="1"/>
          </p:cNvSpPr>
          <p:nvPr/>
        </p:nvSpPr>
        <p:spPr bwMode="auto">
          <a:xfrm>
            <a:off x="3478426" y="1176489"/>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sz="2000">
              <a:latin typeface="Lato" panose="020F0502020204030203" pitchFamily="34" charset="0"/>
              <a:ea typeface="Lato" panose="020F0502020204030203" pitchFamily="34" charset="0"/>
              <a:cs typeface="Lato" panose="020F0502020204030203" pitchFamily="34" charset="0"/>
            </a:endParaRPr>
          </a:p>
        </p:txBody>
      </p:sp>
      <p:graphicFrame>
        <p:nvGraphicFramePr>
          <p:cNvPr id="5" name="Object 4">
            <a:extLst>
              <a:ext uri="{FF2B5EF4-FFF2-40B4-BE49-F238E27FC236}">
                <a16:creationId xmlns:a16="http://schemas.microsoft.com/office/drawing/2014/main" id="{797C29A3-2DD6-4334-847D-CE21D1EAD16E}"/>
              </a:ext>
            </a:extLst>
          </p:cNvPr>
          <p:cNvGraphicFramePr>
            <a:graphicFrameLocks noChangeAspect="1"/>
          </p:cNvGraphicFramePr>
          <p:nvPr>
            <p:extLst>
              <p:ext uri="{D42A27DB-BD31-4B8C-83A1-F6EECF244321}">
                <p14:modId xmlns:p14="http://schemas.microsoft.com/office/powerpoint/2010/main" val="914575512"/>
              </p:ext>
            </p:extLst>
          </p:nvPr>
        </p:nvGraphicFramePr>
        <p:xfrm>
          <a:off x="3383476" y="1576599"/>
          <a:ext cx="968375" cy="541338"/>
        </p:xfrm>
        <a:graphic>
          <a:graphicData uri="http://schemas.openxmlformats.org/presentationml/2006/ole">
            <mc:AlternateContent xmlns:mc="http://schemas.openxmlformats.org/markup-compatibility/2006">
              <mc:Choice xmlns:v="urn:schemas-microsoft-com:vml" Requires="v">
                <p:oleObj spid="_x0000_s3123" name="Equation" r:id="rId3" imgW="711000" imgH="393480" progId="Equation.DSMT4">
                  <p:embed/>
                </p:oleObj>
              </mc:Choice>
              <mc:Fallback>
                <p:oleObj name="Equation" r:id="rId3" imgW="711000" imgH="393480" progId="Equation.DSMT4">
                  <p:embed/>
                  <p:pic>
                    <p:nvPicPr>
                      <p:cNvPr id="5" name="Object 4">
                        <a:extLst>
                          <a:ext uri="{FF2B5EF4-FFF2-40B4-BE49-F238E27FC236}">
                            <a16:creationId xmlns:a16="http://schemas.microsoft.com/office/drawing/2014/main" id="{797C29A3-2DD6-4334-847D-CE21D1EAD16E}"/>
                          </a:ext>
                        </a:extLst>
                      </p:cNvPr>
                      <p:cNvPicPr>
                        <a:picLocks noChangeAspect="1" noChangeArrowheads="1"/>
                      </p:cNvPicPr>
                      <p:nvPr/>
                    </p:nvPicPr>
                    <p:blipFill>
                      <a:blip r:embed="rId4"/>
                      <a:srcRect/>
                      <a:stretch>
                        <a:fillRect/>
                      </a:stretch>
                    </p:blipFill>
                    <p:spPr bwMode="auto">
                      <a:xfrm>
                        <a:off x="3383476" y="1576599"/>
                        <a:ext cx="968375"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a:extLst>
              <a:ext uri="{FF2B5EF4-FFF2-40B4-BE49-F238E27FC236}">
                <a16:creationId xmlns:a16="http://schemas.microsoft.com/office/drawing/2014/main" id="{C0C541BA-C806-46F8-84DF-EEF819CDEDB5}"/>
              </a:ext>
            </a:extLst>
          </p:cNvPr>
          <p:cNvSpPr txBox="1"/>
          <p:nvPr/>
        </p:nvSpPr>
        <p:spPr>
          <a:xfrm>
            <a:off x="352167" y="2296101"/>
            <a:ext cx="6734432" cy="707886"/>
          </a:xfrm>
          <a:prstGeom prst="rect">
            <a:avLst/>
          </a:prstGeom>
          <a:no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In DMD procedure, we construct an approximate linear evolution of the system.</a:t>
            </a:r>
            <a:endParaRPr lang="en-IN" sz="2000" dirty="0">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048715EA-5B1A-4E56-9988-9E686072B282}"/>
              </a:ext>
            </a:extLst>
          </p:cNvPr>
          <p:cNvPicPr>
            <a:picLocks noChangeAspect="1"/>
          </p:cNvPicPr>
          <p:nvPr/>
        </p:nvPicPr>
        <p:blipFill>
          <a:blip r:embed="rId5"/>
          <a:stretch>
            <a:fillRect/>
          </a:stretch>
        </p:blipFill>
        <p:spPr>
          <a:xfrm>
            <a:off x="3255976" y="2603427"/>
            <a:ext cx="1413273" cy="786133"/>
          </a:xfrm>
          <a:prstGeom prst="rect">
            <a:avLst/>
          </a:prstGeom>
        </p:spPr>
      </p:pic>
      <p:sp>
        <p:nvSpPr>
          <p:cNvPr id="9" name="Rectangle 4">
            <a:extLst>
              <a:ext uri="{FF2B5EF4-FFF2-40B4-BE49-F238E27FC236}">
                <a16:creationId xmlns:a16="http://schemas.microsoft.com/office/drawing/2014/main" id="{7E365ADC-8D6C-445C-A046-889AEDD4E654}"/>
              </a:ext>
            </a:extLst>
          </p:cNvPr>
          <p:cNvSpPr>
            <a:spLocks noChangeArrowheads="1"/>
          </p:cNvSpPr>
          <p:nvPr/>
        </p:nvSpPr>
        <p:spPr bwMode="auto">
          <a:xfrm>
            <a:off x="2947086" y="351191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sz="2000">
              <a:latin typeface="Lato" panose="020F0502020204030203" pitchFamily="34" charset="0"/>
              <a:ea typeface="Lato" panose="020F0502020204030203" pitchFamily="34" charset="0"/>
              <a:cs typeface="Lato" panose="020F0502020204030203" pitchFamily="34" charset="0"/>
            </a:endParaRPr>
          </a:p>
        </p:txBody>
      </p:sp>
      <p:graphicFrame>
        <p:nvGraphicFramePr>
          <p:cNvPr id="10" name="Object 9">
            <a:extLst>
              <a:ext uri="{FF2B5EF4-FFF2-40B4-BE49-F238E27FC236}">
                <a16:creationId xmlns:a16="http://schemas.microsoft.com/office/drawing/2014/main" id="{0B70DAEC-C04C-4DB6-BDC4-BAFF4B414914}"/>
              </a:ext>
            </a:extLst>
          </p:cNvPr>
          <p:cNvGraphicFramePr>
            <a:graphicFrameLocks noChangeAspect="1"/>
          </p:cNvGraphicFramePr>
          <p:nvPr>
            <p:extLst>
              <p:ext uri="{D42A27DB-BD31-4B8C-83A1-F6EECF244321}">
                <p14:modId xmlns:p14="http://schemas.microsoft.com/office/powerpoint/2010/main" val="832159395"/>
              </p:ext>
            </p:extLst>
          </p:nvPr>
        </p:nvGraphicFramePr>
        <p:xfrm>
          <a:off x="783612" y="3711969"/>
          <a:ext cx="2694813" cy="1156816"/>
        </p:xfrm>
        <a:graphic>
          <a:graphicData uri="http://schemas.openxmlformats.org/presentationml/2006/ole">
            <mc:AlternateContent xmlns:mc="http://schemas.openxmlformats.org/markup-compatibility/2006">
              <mc:Choice xmlns:v="urn:schemas-microsoft-com:vml" Requires="v">
                <p:oleObj spid="_x0000_s3124" name="Equation" r:id="rId6" imgW="1536700" imgH="660400" progId="Equation.DSMT4">
                  <p:embed/>
                </p:oleObj>
              </mc:Choice>
              <mc:Fallback>
                <p:oleObj name="Equation" r:id="rId6" imgW="1536700" imgH="660400" progId="Equation.DSMT4">
                  <p:embed/>
                  <p:pic>
                    <p:nvPicPr>
                      <p:cNvPr id="10" name="Object 9">
                        <a:extLst>
                          <a:ext uri="{FF2B5EF4-FFF2-40B4-BE49-F238E27FC236}">
                            <a16:creationId xmlns:a16="http://schemas.microsoft.com/office/drawing/2014/main" id="{0B70DAEC-C04C-4DB6-BDC4-BAFF4B4149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612" y="3711969"/>
                        <a:ext cx="2694813" cy="1156816"/>
                      </a:xfrm>
                      <a:prstGeom prst="rect">
                        <a:avLst/>
                      </a:prstGeom>
                      <a:noFill/>
                    </p:spPr>
                  </p:pic>
                </p:oleObj>
              </mc:Fallback>
            </mc:AlternateContent>
          </a:graphicData>
        </a:graphic>
      </p:graphicFrame>
    </p:spTree>
    <p:extLst>
      <p:ext uri="{BB962C8B-B14F-4D97-AF65-F5344CB8AC3E}">
        <p14:creationId xmlns:p14="http://schemas.microsoft.com/office/powerpoint/2010/main" val="3053188961"/>
      </p:ext>
    </p:extLst>
  </p:cSld>
  <p:clrMapOvr>
    <a:masterClrMapping/>
  </p:clrMapOvr>
</p:sld>
</file>

<file path=ppt/theme/theme1.xml><?xml version="1.0" encoding="utf-8"?>
<a:theme xmlns:a="http://schemas.openxmlformats.org/drawingml/2006/main" name="Investment Fund Company Profile by Slidesgo">
  <a:themeElements>
    <a:clrScheme name="Simple Light">
      <a:dk1>
        <a:srgbClr val="2A2828"/>
      </a:dk1>
      <a:lt1>
        <a:srgbClr val="FFFFFF"/>
      </a:lt1>
      <a:dk2>
        <a:srgbClr val="FFA8A1"/>
      </a:dk2>
      <a:lt2>
        <a:srgbClr val="FEF4EA"/>
      </a:lt2>
      <a:accent1>
        <a:srgbClr val="FFD8B1"/>
      </a:accent1>
      <a:accent2>
        <a:srgbClr val="CAD5D7"/>
      </a:accent2>
      <a:accent3>
        <a:srgbClr val="212121"/>
      </a:accent3>
      <a:accent4>
        <a:srgbClr val="FFD8B1"/>
      </a:accent4>
      <a:accent5>
        <a:srgbClr val="FFA8A1"/>
      </a:accent5>
      <a:accent6>
        <a:srgbClr val="FEF4EA"/>
      </a:accent6>
      <a:hlink>
        <a:srgbClr val="3034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541</TotalTime>
  <Words>466</Words>
  <Application>Microsoft Office PowerPoint</Application>
  <PresentationFormat>On-screen Show (16:9)</PresentationFormat>
  <Paragraphs>93</Paragraphs>
  <Slides>32</Slides>
  <Notes>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1" baseType="lpstr">
      <vt:lpstr>Arial</vt:lpstr>
      <vt:lpstr>Lato</vt:lpstr>
      <vt:lpstr>Lexend Deca</vt:lpstr>
      <vt:lpstr>Palanquin SemiBold</vt:lpstr>
      <vt:lpstr>Playfair Display</vt:lpstr>
      <vt:lpstr>Arial</vt:lpstr>
      <vt:lpstr>Wingdings</vt:lpstr>
      <vt:lpstr>Investment Fund Company Profile by Slidesgo</vt:lpstr>
      <vt:lpstr>Equation</vt:lpstr>
      <vt:lpstr>DMD in Finance </vt:lpstr>
      <vt:lpstr>Team Members</vt:lpstr>
      <vt:lpstr>Table of contents</vt:lpstr>
      <vt:lpstr>INTRODUCTION</vt:lpstr>
      <vt:lpstr>Dynamic Mode Decomposition [DMD]</vt:lpstr>
      <vt:lpstr>PowerPoint Presentation</vt:lpstr>
      <vt:lpstr>ARIMA and MAPE</vt:lpstr>
      <vt:lpstr>PowerPoint Presentation</vt:lpstr>
      <vt:lpstr>PowerPoint Presentation</vt:lpstr>
      <vt:lpstr>PowerPoint Presentation</vt:lpstr>
      <vt:lpstr>PowerPoint Presentation</vt:lpstr>
      <vt:lpstr>PowerPoint Presentation</vt:lpstr>
      <vt:lpstr>CODE IMPLEMENTATION</vt:lpstr>
      <vt:lpstr>IMPORTING PACKAGES AND LOADING STOCK PRICES OF COMPANIES</vt:lpstr>
      <vt:lpstr>PowerPoint Presentation</vt:lpstr>
      <vt:lpstr>PowerPoint Presentation</vt:lpstr>
      <vt:lpstr>PowerPoint Presentation</vt:lpstr>
      <vt:lpstr>PowerPoint Presentation</vt:lpstr>
      <vt:lpstr>PowerPoint Presentation</vt:lpstr>
      <vt:lpstr>RESULTS AND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DMD in Finance</dc:title>
  <dc:creator>Dinesh S</dc:creator>
  <cp:lastModifiedBy>Dinesh S</cp:lastModifiedBy>
  <cp:revision>14</cp:revision>
  <dcterms:modified xsi:type="dcterms:W3CDTF">2022-05-11T20:49:15Z</dcterms:modified>
</cp:coreProperties>
</file>